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72" r:id="rId4"/>
    <p:sldId id="271" r:id="rId5"/>
    <p:sldId id="273" r:id="rId6"/>
    <p:sldId id="294" r:id="rId7"/>
    <p:sldId id="282" r:id="rId8"/>
    <p:sldId id="260" r:id="rId9"/>
    <p:sldId id="295" r:id="rId10"/>
    <p:sldId id="285" r:id="rId11"/>
    <p:sldId id="283" r:id="rId12"/>
    <p:sldId id="296" r:id="rId13"/>
    <p:sldId id="287" r:id="rId14"/>
    <p:sldId id="277" r:id="rId15"/>
    <p:sldId id="297" r:id="rId16"/>
    <p:sldId id="280" r:id="rId17"/>
    <p:sldId id="306" r:id="rId18"/>
    <p:sldId id="298" r:id="rId19"/>
    <p:sldId id="281" r:id="rId20"/>
    <p:sldId id="278" r:id="rId21"/>
    <p:sldId id="299" r:id="rId22"/>
    <p:sldId id="286" r:id="rId23"/>
    <p:sldId id="288" r:id="rId24"/>
    <p:sldId id="290" r:id="rId25"/>
    <p:sldId id="291" r:id="rId26"/>
    <p:sldId id="292" r:id="rId27"/>
    <p:sldId id="300" r:id="rId28"/>
    <p:sldId id="301" r:id="rId29"/>
    <p:sldId id="342" r:id="rId30"/>
    <p:sldId id="302" r:id="rId31"/>
    <p:sldId id="303" r:id="rId32"/>
    <p:sldId id="304" r:id="rId33"/>
    <p:sldId id="305" r:id="rId34"/>
    <p:sldId id="279" r:id="rId35"/>
    <p:sldId id="307" r:id="rId36"/>
    <p:sldId id="308" r:id="rId37"/>
    <p:sldId id="320" r:id="rId38"/>
    <p:sldId id="311" r:id="rId39"/>
    <p:sldId id="310" r:id="rId40"/>
    <p:sldId id="312" r:id="rId41"/>
    <p:sldId id="313" r:id="rId42"/>
    <p:sldId id="314" r:id="rId43"/>
    <p:sldId id="315" r:id="rId44"/>
    <p:sldId id="341" r:id="rId45"/>
    <p:sldId id="316" r:id="rId46"/>
    <p:sldId id="323" r:id="rId47"/>
    <p:sldId id="322" r:id="rId48"/>
    <p:sldId id="324" r:id="rId49"/>
    <p:sldId id="327" r:id="rId50"/>
    <p:sldId id="325" r:id="rId51"/>
    <p:sldId id="329" r:id="rId52"/>
    <p:sldId id="326" r:id="rId53"/>
    <p:sldId id="330" r:id="rId54"/>
    <p:sldId id="356" r:id="rId55"/>
    <p:sldId id="354" r:id="rId56"/>
    <p:sldId id="347" r:id="rId57"/>
    <p:sldId id="351" r:id="rId58"/>
    <p:sldId id="357" r:id="rId59"/>
    <p:sldId id="358" r:id="rId60"/>
    <p:sldId id="352" r:id="rId61"/>
    <p:sldId id="359" r:id="rId62"/>
    <p:sldId id="360" r:id="rId63"/>
    <p:sldId id="361" r:id="rId64"/>
    <p:sldId id="353" r:id="rId65"/>
    <p:sldId id="362" r:id="rId66"/>
    <p:sldId id="263" r:id="rId67"/>
  </p:sldIdLst>
  <p:sldSz cx="12192000" cy="6858000"/>
  <p:notesSz cx="6858000" cy="9144000"/>
  <p:embeddedFontLst>
    <p:embeddedFont>
      <p:font typeface="맑은 고딕" panose="020B0503020000020004" pitchFamily="34" charset="-127"/>
      <p:regular r:id="rId68"/>
      <p:bold r:id="rId69"/>
    </p:embeddedFont>
    <p:embeddedFont>
      <p:font typeface="Nanum Gothic" panose="020D0604000000000000" pitchFamily="34" charset="-127"/>
      <p:regular r:id="rId70"/>
      <p:bold r:id="rId71"/>
      <p:italic r:id="rId72"/>
      <p:boldItalic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마미루" initials="마" lastIdx="1" clrIdx="0">
    <p:extLst>
      <p:ext uri="{19B8F6BF-5375-455C-9EA6-DF929625EA0E}">
        <p15:presenceInfo xmlns:p15="http://schemas.microsoft.com/office/powerpoint/2012/main" userId="마미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275"/>
    <a:srgbClr val="3283A6"/>
    <a:srgbClr val="143C4F"/>
    <a:srgbClr val="767171"/>
    <a:srgbClr val="D9D9D9"/>
    <a:srgbClr val="FFFF99"/>
    <a:srgbClr val="FFFFCC"/>
    <a:srgbClr val="FFFFFF"/>
    <a:srgbClr val="E2E6F0"/>
    <a:srgbClr val="0D3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1641335170288E-2"/>
          <c:y val="7.7857122983601909E-2"/>
          <c:w val="0.87896998633644718"/>
          <c:h val="0.747792908541223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Unemply_rate</c:v>
                </c:pt>
                <c:pt idx="1">
                  <c:v>Aging</c:v>
                </c:pt>
                <c:pt idx="2">
                  <c:v>Car_num</c:v>
                </c:pt>
                <c:pt idx="3">
                  <c:v>Hystress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0.4405</c:v>
                </c:pt>
                <c:pt idx="1">
                  <c:v>-0.36170000000000002</c:v>
                </c:pt>
                <c:pt idx="2">
                  <c:v>-0.3538</c:v>
                </c:pt>
                <c:pt idx="3">
                  <c:v>0.309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A-4527-8EF7-65F09AAB9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Moving_rate</c:v>
                </c:pt>
                <c:pt idx="1">
                  <c:v>PopGrowth</c:v>
                </c:pt>
                <c:pt idx="2">
                  <c:v>AdmArea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-0.44169999999999998</c:v>
                </c:pt>
                <c:pt idx="1">
                  <c:v>-0.40579999999999999</c:v>
                </c:pt>
                <c:pt idx="2">
                  <c:v>0.36449999999999999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49-44D0-88FB-7C0A8D0811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Moving_rate</c:v>
                </c:pt>
                <c:pt idx="1">
                  <c:v>PopGrowth</c:v>
                </c:pt>
                <c:pt idx="2">
                  <c:v>EcoAct</c:v>
                </c:pt>
                <c:pt idx="3">
                  <c:v>Car_num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-0.35830000000000001</c:v>
                </c:pt>
                <c:pt idx="1">
                  <c:v>-0.34760000000000002</c:v>
                </c:pt>
                <c:pt idx="2">
                  <c:v>-0.32800000000000001</c:v>
                </c:pt>
                <c:pt idx="3">
                  <c:v>-0.30280000000000001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4-4A6E-B2E4-46DBFD264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Aging</c:v>
                </c:pt>
                <c:pt idx="1">
                  <c:v>Arrest</c:v>
                </c:pt>
                <c:pt idx="2">
                  <c:v>Park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0.375</c:v>
                </c:pt>
                <c:pt idx="1">
                  <c:v>0.35510000000000003</c:v>
                </c:pt>
                <c:pt idx="2">
                  <c:v>0.30520000000000003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E6-4097-8D71-DC948611B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HyDrink</c:v>
                </c:pt>
                <c:pt idx="1">
                  <c:v>GRDP</c:v>
                </c:pt>
                <c:pt idx="2">
                  <c:v>Hystress</c:v>
                </c:pt>
                <c:pt idx="3">
                  <c:v>Car_num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0.48599999999999999</c:v>
                </c:pt>
                <c:pt idx="1">
                  <c:v>0.43980000000000002</c:v>
                </c:pt>
                <c:pt idx="2">
                  <c:v>0.38059999999999999</c:v>
                </c:pt>
                <c:pt idx="3">
                  <c:v>-0.3377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5F-4644-849E-8363A006C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  <c:min val="-0.60000000000000009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Park</c:v>
                </c:pt>
                <c:pt idx="1">
                  <c:v>EcoDev</c:v>
                </c:pt>
                <c:pt idx="2">
                  <c:v>Houseprice</c:v>
                </c:pt>
                <c:pt idx="3">
                  <c:v>Arrest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0.60260000000000002</c:v>
                </c:pt>
                <c:pt idx="1">
                  <c:v>0.3579</c:v>
                </c:pt>
                <c:pt idx="2">
                  <c:v>0.3533</c:v>
                </c:pt>
                <c:pt idx="3">
                  <c:v>0.34039999999999998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3-4807-A274-56EACCB8F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PolicePop</c:v>
                </c:pt>
                <c:pt idx="1">
                  <c:v>AdmArea</c:v>
                </c:pt>
                <c:pt idx="2">
                  <c:v>Houseprice</c:v>
                </c:pt>
                <c:pt idx="3">
                  <c:v>Aging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-0.48720000000000002</c:v>
                </c:pt>
                <c:pt idx="1">
                  <c:v>0.43969999999999998</c:v>
                </c:pt>
                <c:pt idx="2">
                  <c:v>0.43430000000000002</c:v>
                </c:pt>
                <c:pt idx="3">
                  <c:v>0.36209999999999998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62-4B69-BD74-0A87D9321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GRDP</c:v>
                </c:pt>
                <c:pt idx="1">
                  <c:v>Smoke</c:v>
                </c:pt>
                <c:pt idx="2">
                  <c:v>Park</c:v>
                </c:pt>
                <c:pt idx="3">
                  <c:v>ForeignerPerThousand</c:v>
                </c:pt>
                <c:pt idx="4">
                  <c:v>Hystress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0.42649999999999999</c:v>
                </c:pt>
                <c:pt idx="1">
                  <c:v>-0.36880000000000002</c:v>
                </c:pt>
                <c:pt idx="2">
                  <c:v>0.35349999999999998</c:v>
                </c:pt>
                <c:pt idx="3">
                  <c:v>0.35249999999999998</c:v>
                </c:pt>
                <c:pt idx="4">
                  <c:v>-0.32429999999999998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A6-426D-91A5-52867AB5D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Moving_rate</c:v>
                </c:pt>
                <c:pt idx="1">
                  <c:v>PopGrowth</c:v>
                </c:pt>
                <c:pt idx="2">
                  <c:v>AdmArea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-0.44169999999999998</c:v>
                </c:pt>
                <c:pt idx="1">
                  <c:v>-0.40579999999999999</c:v>
                </c:pt>
                <c:pt idx="2">
                  <c:v>0.36449999999999999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66-418C-9B1E-D126E547A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Suicide</c:v>
                </c:pt>
                <c:pt idx="1">
                  <c:v>Aging</c:v>
                </c:pt>
                <c:pt idx="2">
                  <c:v>EcoDev</c:v>
                </c:pt>
                <c:pt idx="3">
                  <c:v>Houseprice</c:v>
                </c:pt>
                <c:pt idx="4">
                  <c:v>PolicePop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-0.46229999999999999</c:v>
                </c:pt>
                <c:pt idx="1">
                  <c:v>-0.44619999999999999</c:v>
                </c:pt>
                <c:pt idx="2">
                  <c:v>-0.3427</c:v>
                </c:pt>
                <c:pt idx="3">
                  <c:v>0.3377</c:v>
                </c:pt>
                <c:pt idx="4">
                  <c:v>0.31969999999999998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EA-4A88-8268-F4A09D9AA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  <c:max val="0.60000000000000009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1641335170288E-2"/>
          <c:y val="7.7857122983601909E-2"/>
          <c:w val="0.87896998633644718"/>
          <c:h val="0.747792908541223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Unemply_rate</c:v>
                </c:pt>
                <c:pt idx="1">
                  <c:v>Aging</c:v>
                </c:pt>
                <c:pt idx="2">
                  <c:v>Car_num</c:v>
                </c:pt>
                <c:pt idx="3">
                  <c:v>Hystress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0.4405</c:v>
                </c:pt>
                <c:pt idx="1">
                  <c:v>-0.36170000000000002</c:v>
                </c:pt>
                <c:pt idx="2">
                  <c:v>-0.3538</c:v>
                </c:pt>
                <c:pt idx="3">
                  <c:v>0.309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A-4527-8EF7-65F09AAB9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Moving_rate</c:v>
                </c:pt>
                <c:pt idx="1">
                  <c:v>PopGrowth</c:v>
                </c:pt>
                <c:pt idx="2">
                  <c:v>AdmArea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-0.44169999999999998</c:v>
                </c:pt>
                <c:pt idx="1">
                  <c:v>-0.40579999999999999</c:v>
                </c:pt>
                <c:pt idx="2">
                  <c:v>0.36449999999999999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66-418C-9B1E-D126E547A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Arrest</c:v>
                </c:pt>
                <c:pt idx="1">
                  <c:v>Park</c:v>
                </c:pt>
                <c:pt idx="2">
                  <c:v>ForeignerPerThousand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0.65390000000000004</c:v>
                </c:pt>
                <c:pt idx="1">
                  <c:v>0.32190000000000002</c:v>
                </c:pt>
                <c:pt idx="2">
                  <c:v>-0.31169999999999998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C-4694-B710-B33484BC0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  <c:max val="0.8"/>
          <c:min val="-0.8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1641335170288E-2"/>
          <c:y val="7.7857122983601909E-2"/>
          <c:w val="0.87896998633644718"/>
          <c:h val="0.747792908541223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Unemply_rate</c:v>
                </c:pt>
                <c:pt idx="1">
                  <c:v>Aging</c:v>
                </c:pt>
                <c:pt idx="2">
                  <c:v>Car_num</c:v>
                </c:pt>
                <c:pt idx="3">
                  <c:v>Hystress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0.4405</c:v>
                </c:pt>
                <c:pt idx="1">
                  <c:v>-0.36170000000000002</c:v>
                </c:pt>
                <c:pt idx="2">
                  <c:v>-0.3538</c:v>
                </c:pt>
                <c:pt idx="3">
                  <c:v>0.309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A-4527-8EF7-65F09AAB9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Suicide</c:v>
                </c:pt>
                <c:pt idx="1">
                  <c:v>Aging</c:v>
                </c:pt>
                <c:pt idx="2">
                  <c:v>EcoDev</c:v>
                </c:pt>
                <c:pt idx="3">
                  <c:v>Houseprice</c:v>
                </c:pt>
                <c:pt idx="4">
                  <c:v>PolicePop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-0.46229999999999999</c:v>
                </c:pt>
                <c:pt idx="1">
                  <c:v>-0.44619999999999999</c:v>
                </c:pt>
                <c:pt idx="2">
                  <c:v>-0.3427</c:v>
                </c:pt>
                <c:pt idx="3">
                  <c:v>0.3377</c:v>
                </c:pt>
                <c:pt idx="4">
                  <c:v>0.31969999999999998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EA-4A88-8268-F4A09D9AA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  <c:max val="0.60000000000000009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EcoAct</c:v>
                </c:pt>
                <c:pt idx="1">
                  <c:v>Fat</c:v>
                </c:pt>
                <c:pt idx="2">
                  <c:v>PolicePop</c:v>
                </c:pt>
                <c:pt idx="3">
                  <c:v>Houseprice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-0.4052</c:v>
                </c:pt>
                <c:pt idx="1">
                  <c:v>-0.39190000000000003</c:v>
                </c:pt>
                <c:pt idx="2">
                  <c:v>0.30459999999999998</c:v>
                </c:pt>
                <c:pt idx="3">
                  <c:v>0.3034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C3-4B6F-AFC7-87A524FBE9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5398808"/>
        <c:axId val="405408648"/>
      </c:barChart>
      <c:catAx>
        <c:axId val="405398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408648"/>
        <c:crosses val="autoZero"/>
        <c:auto val="1"/>
        <c:lblAlgn val="ctr"/>
        <c:lblOffset val="100"/>
        <c:noMultiLvlLbl val="0"/>
      </c:catAx>
      <c:valAx>
        <c:axId val="405408648"/>
        <c:scaling>
          <c:orientation val="minMax"/>
          <c:max val="0.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40539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1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8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0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8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8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6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271A0-1051-4E46-89D8-19693167F40A}" type="datetimeFigureOut">
              <a:rPr lang="ko-KR" altLang="en-US" smtClean="0"/>
              <a:t>2020. 6. 2.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1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C565DEC-81B8-6B44-AB87-62D8DB15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81700" y="0"/>
            <a:ext cx="6210299" cy="6858000"/>
          </a:xfrm>
          <a:prstGeom prst="rect">
            <a:avLst/>
          </a:prstGeom>
          <a:solidFill>
            <a:srgbClr val="37779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876799" y="1943100"/>
            <a:ext cx="5238750" cy="2971800"/>
            <a:chOff x="4876799" y="2095500"/>
            <a:chExt cx="5238750" cy="2971800"/>
          </a:xfrm>
        </p:grpSpPr>
        <p:sp>
          <p:nvSpPr>
            <p:cNvPr id="5" name="직사각형 4"/>
            <p:cNvSpPr/>
            <p:nvPr/>
          </p:nvSpPr>
          <p:spPr>
            <a:xfrm>
              <a:off x="4876800" y="2095500"/>
              <a:ext cx="1104900" cy="2971800"/>
            </a:xfrm>
            <a:prstGeom prst="rect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876799" y="2095500"/>
              <a:ext cx="5238750" cy="29718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26623" y="259054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3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경인지방통계청</a:t>
            </a:r>
            <a:endParaRPr lang="en-US" altLang="ko-KR" sz="2400" dirty="0">
              <a:ln>
                <a:solidFill>
                  <a:schemeClr val="bg1">
                    <a:alpha val="3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2319" y="3052209"/>
            <a:ext cx="2645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인턴 보고서</a:t>
            </a:r>
            <a:endParaRPr lang="en-US" altLang="ko-KR" sz="36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6106" y="3805837"/>
            <a:ext cx="2561326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>
              <a:lnSpc>
                <a:spcPct val="125000"/>
              </a:lnSpc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인하대학교 통계학과</a:t>
            </a:r>
            <a:b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마미루 ∙ 가재협</a:t>
            </a:r>
          </a:p>
        </p:txBody>
      </p:sp>
      <p:sp>
        <p:nvSpPr>
          <p:cNvPr id="12" name="타원 11"/>
          <p:cNvSpPr/>
          <p:nvPr/>
        </p:nvSpPr>
        <p:spPr>
          <a:xfrm>
            <a:off x="11708746" y="3203798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2348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2348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2348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5EA7E3-BB3A-FE4B-A6A4-1D8856AD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392070-1ADF-D443-AEE3-D2D1262F0EFF}"/>
              </a:ext>
            </a:extLst>
          </p:cNvPr>
          <p:cNvSpPr/>
          <p:nvPr/>
        </p:nvSpPr>
        <p:spPr>
          <a:xfrm>
            <a:off x="5281654" y="2698750"/>
            <a:ext cx="295192" cy="1460500"/>
          </a:xfrm>
          <a:prstGeom prst="rect">
            <a:avLst/>
          </a:prstGeom>
          <a:solidFill>
            <a:srgbClr val="37779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F652938D-3E31-3145-92CC-F7CCB93774AD}"/>
              </a:ext>
            </a:extLst>
          </p:cNvPr>
          <p:cNvCxnSpPr>
            <a:cxnSpLocks/>
          </p:cNvCxnSpPr>
          <p:nvPr/>
        </p:nvCxnSpPr>
        <p:spPr>
          <a:xfrm>
            <a:off x="5429250" y="2896377"/>
            <a:ext cx="0" cy="10652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0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어업생산동향조사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응답자와의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어법과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품종별로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기록을 달리 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관련 지식이 필요함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6" y="3992489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모든 생산량을 기록하여 어업관련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9C10EB-1050-A444-ABB1-6D9F3240F7B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0" y="1415255"/>
            <a:ext cx="3840000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9D7775-B74B-6B4B-9C77-5AD0EB453BF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00" y="3701020"/>
            <a:ext cx="3840000" cy="216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218AB-23BF-654B-A76F-161EC46CE7F8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B6CC99-DFC9-014C-AF5A-6600D7E781C4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002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농가경제조사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응답자와의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가계 비용을 제외한 농가의 모든 수입 및 지출을 기록하여 농업관련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7767F6-9BE5-704D-89B0-05CD30CB170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15255"/>
            <a:ext cx="3960000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C4986A-48C3-BF47-834A-1D95CEFBCA8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0" y="3701020"/>
            <a:ext cx="3960000" cy="216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9D8BC2-7503-1D46-A958-47BB43EA9465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C3F77E-4B54-EE41-8ED1-574173C99BD5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794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1950889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2210330" y="4189812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5186123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5467205" y="418981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8060935" y="194681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8194668" y="4466811"/>
            <a:ext cx="2252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6AA818-3E26-0E4A-A497-62577FBE84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29" y="2873817"/>
            <a:ext cx="731520" cy="731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38505D-4317-B447-8B1C-489DB69F8D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15" y="2508057"/>
            <a:ext cx="1463040" cy="1463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AF17C-6D57-E048-A67E-4328F93DF6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63" y="287381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서비스업 동향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사업체를 대상으로 진행되기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격식 차린 상태에서 진행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매출액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종사자수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영업일수 등을 기록하여 서비스산업관련 연구와 정책 수립에 도움을 줌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9C10EB-1050-A444-ABB1-6D9F3240F7B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4" y="1403834"/>
            <a:ext cx="3540912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9D7775-B74B-6B4B-9C77-5AD0EB453BF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87" y="3685617"/>
            <a:ext cx="3592719" cy="2160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218AB-23BF-654B-A76F-161EC46CE7F8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B6CC99-DFC9-014C-AF5A-6600D7E781C4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285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1768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7508497" y="2337366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7573174" y="4187601"/>
            <a:ext cx="167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2839361" y="2013426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3285680" y="4533426"/>
            <a:ext cx="1627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D8B8E-D7F9-034C-82AE-304B0EF23AE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41" y="2538921"/>
            <a:ext cx="1463040" cy="14630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F87433-2CA1-4E49-9AC4-4BDA39BA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7" y="287160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4DA8D-6F9E-7448-BDDE-F2F781AEAF18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도서관 자료 열람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19724-48B3-E042-BA49-7765D6902CB8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통계청 및 기타 기관에서 작성한 통계 관련 간행물 보존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DC336-DECC-A041-BD7F-A81AF8821047}"/>
              </a:ext>
            </a:extLst>
          </p:cNvPr>
          <p:cNvSpPr txBox="1"/>
          <p:nvPr/>
        </p:nvSpPr>
        <p:spPr>
          <a:xfrm>
            <a:off x="6985417" y="3087058"/>
            <a:ext cx="415589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 관련 교육 서적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교양 서적 보유 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54FDD0-82B1-0444-A6CE-946F9339CF86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D939-97BF-4E44-95C1-B5EEE8A34BC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599B4F-108A-AA4C-9C8C-B200AB66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02" y="1410807"/>
            <a:ext cx="3344289" cy="44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4DA8D-6F9E-7448-BDDE-F2F781AEAF18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통계진로체험 및 통계분석상담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19724-48B3-E042-BA49-7765D6902CB8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방학 중엔 통계진로체험 신청이 없기 때문에 어떤 방식으로 진행되는지 살펴봄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DC336-DECC-A041-BD7F-A81AF8821047}"/>
              </a:ext>
            </a:extLst>
          </p:cNvPr>
          <p:cNvSpPr txBox="1"/>
          <p:nvPr/>
        </p:nvSpPr>
        <p:spPr>
          <a:xfrm>
            <a:off x="6985416" y="3056482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무료 통계분석상담 서비스에 대해서 설명 듣고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모의 실습을 진행함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B43301-113F-2942-BC61-43FD0414BD0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25" y="1402483"/>
            <a:ext cx="3355749" cy="44743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54FDD0-82B1-0444-A6CE-946F9339CF86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D939-97BF-4E44-95C1-B5EEE8A34BC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710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3117719" y="2327774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3492578" y="417800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나라셈도서관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부속기관 견학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7019154" y="2007370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6948508" y="4527370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5A5A49-6B29-6644-99A5-67954BAEFC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9" y="2901610"/>
            <a:ext cx="731520" cy="731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6A2E47-3CA9-5A4E-A8E4-362AF82511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4" y="253585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서울 통계빅데이터센터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4842D-380E-954E-9A54-EE19CC7A20DE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센터 소개 및 이용방법 설명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96B3-D89D-5844-AAB8-C7FC67632E16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통계 작성 및 연구 분석을 위한 통계자료를 제공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36AF2-6803-0242-93D5-5E1D74E70E1D}"/>
              </a:ext>
            </a:extLst>
          </p:cNvPr>
          <p:cNvSpPr txBox="1"/>
          <p:nvPr/>
        </p:nvSpPr>
        <p:spPr>
          <a:xfrm>
            <a:off x="6985416" y="3056482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제공되는 통계자료에는 공공데이터와 민간데이터가 있으며 둘 간의 연계 서비스를 제공함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13D28E-5374-1A42-93F0-06C7BDF4BBA1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E925A0-3D88-6E42-A549-25EA1A58863C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12D408-304F-5540-A8FC-3CD4F173B01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3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40DBA2-68BD-1347-B289-421B49B6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2"/>
            <a:ext cx="12192000" cy="4846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2820"/>
            <a:ext cx="12191999" cy="4848998"/>
          </a:xfrm>
          <a:prstGeom prst="rect">
            <a:avLst/>
          </a:prstGeom>
          <a:solidFill>
            <a:srgbClr val="37779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11065" y="5121027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7602" y="518638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61294" y="564528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소비자 물가 조사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1294" y="5865567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농어가 현장조사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6B0FC-D2B2-7247-B58F-CC30BFF924FE}"/>
              </a:ext>
            </a:extLst>
          </p:cNvPr>
          <p:cNvSpPr txBox="1"/>
          <p:nvPr/>
        </p:nvSpPr>
        <p:spPr>
          <a:xfrm>
            <a:off x="2966946" y="6096751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서비스업 동향 조사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B9893D-BC26-B342-B2A5-D22E3A5CF954}"/>
              </a:ext>
            </a:extLst>
          </p:cNvPr>
          <p:cNvSpPr txBox="1"/>
          <p:nvPr/>
        </p:nvSpPr>
        <p:spPr>
          <a:xfrm>
            <a:off x="474307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8E8976-13AA-294A-85D9-C0FF4723D5D4}"/>
              </a:ext>
            </a:extLst>
          </p:cNvPr>
          <p:cNvSpPr txBox="1"/>
          <p:nvPr/>
        </p:nvSpPr>
        <p:spPr>
          <a:xfrm>
            <a:off x="900844" y="518362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인턴 일정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EAE668-2A31-F04C-B8C3-97AE74EA6E4D}"/>
              </a:ext>
            </a:extLst>
          </p:cNvPr>
          <p:cNvSpPr txBox="1"/>
          <p:nvPr/>
        </p:nvSpPr>
        <p:spPr>
          <a:xfrm>
            <a:off x="4915741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3F0565-3B55-B444-B97C-20F0FD8FBF13}"/>
              </a:ext>
            </a:extLst>
          </p:cNvPr>
          <p:cNvSpPr txBox="1"/>
          <p:nvPr/>
        </p:nvSpPr>
        <p:spPr>
          <a:xfrm>
            <a:off x="5342278" y="518362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부속기관 견학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C17D31-78BF-A145-BB77-E6C0ADA0FBDD}"/>
              </a:ext>
            </a:extLst>
          </p:cNvPr>
          <p:cNvSpPr txBox="1"/>
          <p:nvPr/>
        </p:nvSpPr>
        <p:spPr>
          <a:xfrm>
            <a:off x="5165970" y="5642520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나라셈도서관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B4267F-8B68-D845-A36C-9C2777EE583E}"/>
              </a:ext>
            </a:extLst>
          </p:cNvPr>
          <p:cNvSpPr txBox="1"/>
          <p:nvPr/>
        </p:nvSpPr>
        <p:spPr>
          <a:xfrm>
            <a:off x="5165970" y="5862801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서울 통계빅데이터센터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35" y="3930504"/>
            <a:ext cx="2070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7" y="420914"/>
            <a:ext cx="11364687" cy="45871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BF5C8B-E7E9-DD45-94CE-DCDB681B1EAC}"/>
              </a:ext>
            </a:extLst>
          </p:cNvPr>
          <p:cNvSpPr txBox="1"/>
          <p:nvPr/>
        </p:nvSpPr>
        <p:spPr>
          <a:xfrm>
            <a:off x="7558197" y="5118261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5B9DF-C4F6-494F-9891-0F25B1B21298}"/>
              </a:ext>
            </a:extLst>
          </p:cNvPr>
          <p:cNvSpPr txBox="1"/>
          <p:nvPr/>
        </p:nvSpPr>
        <p:spPr>
          <a:xfrm>
            <a:off x="7984734" y="5183621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 err="1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400" b="1" dirty="0">
              <a:ln>
                <a:solidFill>
                  <a:srgbClr val="37779F">
                    <a:alpha val="15000"/>
                  </a:srgbClr>
                </a:solidFill>
              </a:ln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B163C0-DC0B-5445-B283-4A41DD130BF8}"/>
              </a:ext>
            </a:extLst>
          </p:cNvPr>
          <p:cNvSpPr txBox="1"/>
          <p:nvPr/>
        </p:nvSpPr>
        <p:spPr>
          <a:xfrm>
            <a:off x="7808426" y="5642520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가재협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B55607-44AC-784C-95A0-0C58B1399664}"/>
              </a:ext>
            </a:extLst>
          </p:cNvPr>
          <p:cNvSpPr txBox="1"/>
          <p:nvPr/>
        </p:nvSpPr>
        <p:spPr>
          <a:xfrm>
            <a:off x="7808426" y="5862801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∙ 마미루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87609A-DB58-8F40-B593-D57F5C63122F}"/>
              </a:ext>
            </a:extLst>
          </p:cNvPr>
          <p:cNvSpPr txBox="1"/>
          <p:nvPr/>
        </p:nvSpPr>
        <p:spPr>
          <a:xfrm>
            <a:off x="9900932" y="5119374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endParaRPr lang="ko-KR" altLang="en-US" sz="3200" b="1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F00B96-4A5A-0747-86E3-AB259B32A434}"/>
              </a:ext>
            </a:extLst>
          </p:cNvPr>
          <p:cNvSpPr txBox="1"/>
          <p:nvPr/>
        </p:nvSpPr>
        <p:spPr>
          <a:xfrm>
            <a:off x="10327469" y="5184734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400" b="1" dirty="0">
                <a:ln>
                  <a:solidFill>
                    <a:srgbClr val="37779F">
                      <a:alpha val="15000"/>
                    </a:srgbClr>
                  </a:solidFill>
                </a:ln>
                <a:latin typeface="Nanum Gothic" panose="020D0604000000000000" pitchFamily="34" charset="-127"/>
                <a:ea typeface="Nanum Gothic" panose="020D0604000000000000" pitchFamily="34" charset="-127"/>
              </a:rPr>
              <a:t>연구과제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900B9C5-72E3-FC44-B514-53B65F5E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4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9878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7508497" y="2337366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7670158" y="4187601"/>
            <a:ext cx="14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2839361" y="2013426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2930618" y="4533426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B5A69-DEA6-2845-9476-E3473221A7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41" y="2541906"/>
            <a:ext cx="1463040" cy="1463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8DC6AD-0C84-8E4B-A27F-5F57230CCF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37" y="290766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3171"/>
            <a:ext cx="895607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1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3171"/>
            <a:ext cx="8956073" cy="50400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7EF37E7-FE51-1A4C-82B6-CB1EFC66AB89}"/>
              </a:ext>
            </a:extLst>
          </p:cNvPr>
          <p:cNvSpPr/>
          <p:nvPr/>
        </p:nvSpPr>
        <p:spPr>
          <a:xfrm>
            <a:off x="7022254" y="3405907"/>
            <a:ext cx="2357720" cy="57954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rgbClr val="FBFBF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두 선이 겹쳐서 알아볼 수가 없으므로 막대그래프로 바꿀 것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C2BF0A3-567F-2541-8E16-163AAB3778A9}"/>
              </a:ext>
            </a:extLst>
          </p:cNvPr>
          <p:cNvSpPr/>
          <p:nvPr/>
        </p:nvSpPr>
        <p:spPr>
          <a:xfrm>
            <a:off x="3351600" y="4782747"/>
            <a:ext cx="1377717" cy="748604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유치하므로 기본 화살표로 바꿀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5B8BB4E-1DB5-5D45-9355-7D8DDD65676D}"/>
              </a:ext>
            </a:extLst>
          </p:cNvPr>
          <p:cNvSpPr/>
          <p:nvPr/>
        </p:nvSpPr>
        <p:spPr>
          <a:xfrm>
            <a:off x="8201114" y="4581677"/>
            <a:ext cx="1725536" cy="115074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색이 촌스러운 느낌이 있으므로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색조합을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새로 찾아서 바꿀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11BEF48-A7B0-2A4A-8BB7-12A90E5CC50B}"/>
              </a:ext>
            </a:extLst>
          </p:cNvPr>
          <p:cNvSpPr/>
          <p:nvPr/>
        </p:nvSpPr>
        <p:spPr>
          <a:xfrm>
            <a:off x="4995868" y="1971966"/>
            <a:ext cx="914738" cy="790088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범례 위치를 아래로 바꿀 것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2C057A3-95C6-C844-8260-546E29DD89FC}"/>
              </a:ext>
            </a:extLst>
          </p:cNvPr>
          <p:cNvSpPr/>
          <p:nvPr/>
        </p:nvSpPr>
        <p:spPr>
          <a:xfrm>
            <a:off x="8510546" y="946228"/>
            <a:ext cx="2367985" cy="411295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 위치를 아래로 바꿀 것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8DBB01E-0226-C142-A9DC-19321426BA1C}"/>
              </a:ext>
            </a:extLst>
          </p:cNvPr>
          <p:cNvSpPr/>
          <p:nvPr/>
        </p:nvSpPr>
        <p:spPr>
          <a:xfrm>
            <a:off x="6025586" y="1502773"/>
            <a:ext cx="3844278" cy="384352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주관적 의견을 제외하고 팩트만 작성할 것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BA763CD-5B47-674B-A545-40DFD213024E}"/>
              </a:ext>
            </a:extLst>
          </p:cNvPr>
          <p:cNvSpPr/>
          <p:nvPr/>
        </p:nvSpPr>
        <p:spPr>
          <a:xfrm>
            <a:off x="1701628" y="1792857"/>
            <a:ext cx="1531766" cy="697085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대주제를 표현할 그림 하나 추가할 것</a:t>
            </a:r>
          </a:p>
        </p:txBody>
      </p:sp>
    </p:spTree>
    <p:extLst>
      <p:ext uri="{BB962C8B-B14F-4D97-AF65-F5344CB8AC3E}">
        <p14:creationId xmlns:p14="http://schemas.microsoft.com/office/powerpoint/2010/main" val="185177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3171"/>
            <a:ext cx="894718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3171"/>
            <a:ext cx="8947187" cy="50400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441C785-29ED-4A47-9E6D-C11011085920}"/>
              </a:ext>
            </a:extLst>
          </p:cNvPr>
          <p:cNvSpPr/>
          <p:nvPr/>
        </p:nvSpPr>
        <p:spPr>
          <a:xfrm>
            <a:off x="6263795" y="2638431"/>
            <a:ext cx="1611843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수치 레이블을 추가해서 차이를 표현할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FF49316-9EB6-ED47-86ED-1BAEFD662ECC}"/>
              </a:ext>
            </a:extLst>
          </p:cNvPr>
          <p:cNvSpPr/>
          <p:nvPr/>
        </p:nvSpPr>
        <p:spPr>
          <a:xfrm>
            <a:off x="7069716" y="1219755"/>
            <a:ext cx="1966129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신뢰감을 주기 위해 정확한 수치를 적어줄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2267DC0-D17E-6A4D-98E8-5D795498876D}"/>
              </a:ext>
            </a:extLst>
          </p:cNvPr>
          <p:cNvSpPr/>
          <p:nvPr/>
        </p:nvSpPr>
        <p:spPr>
          <a:xfrm>
            <a:off x="2079035" y="5010090"/>
            <a:ext cx="1744904" cy="547220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밝은 바탕색엔 어두운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글자색을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사용할 것</a:t>
            </a:r>
          </a:p>
        </p:txBody>
      </p:sp>
    </p:spTree>
    <p:extLst>
      <p:ext uri="{BB962C8B-B14F-4D97-AF65-F5344CB8AC3E}">
        <p14:creationId xmlns:p14="http://schemas.microsoft.com/office/powerpoint/2010/main" val="68508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2" y="1035406"/>
            <a:ext cx="8947187" cy="50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46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3117719" y="2327774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3279380" y="4178009"/>
            <a:ext cx="14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가재협</a:t>
            </a:r>
            <a:r>
              <a:rPr lang="en-US" altLang="ko-KR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12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800" b="1" dirty="0" err="1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solidFill>
                <a:srgbClr val="37779F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7019154" y="2007370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7110414" y="4527370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b="1" dirty="0" err="1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40039F-F28E-814E-9DBA-4B31581D3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34" y="2532865"/>
            <a:ext cx="1463040" cy="1463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9B616E-B5FB-4A49-B6F6-41D2BF89D5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59" y="2862014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3" cy="5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3" cy="5037791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0F0054-90E1-2449-924C-05731026C748}"/>
              </a:ext>
            </a:extLst>
          </p:cNvPr>
          <p:cNvSpPr/>
          <p:nvPr/>
        </p:nvSpPr>
        <p:spPr>
          <a:xfrm>
            <a:off x="1905869" y="1848466"/>
            <a:ext cx="3167575" cy="422786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주관적 의견을 제외하고 팩트만 작성할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409BC14-FA60-104C-9BDF-7AB3406CC5E5}"/>
              </a:ext>
            </a:extLst>
          </p:cNvPr>
          <p:cNvSpPr/>
          <p:nvPr/>
        </p:nvSpPr>
        <p:spPr>
          <a:xfrm>
            <a:off x="6322142" y="2993924"/>
            <a:ext cx="3156156" cy="7128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여백 지울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2F61FD-8AB9-0848-B60B-AF670AA75C84}"/>
              </a:ext>
            </a:extLst>
          </p:cNvPr>
          <p:cNvSpPr/>
          <p:nvPr/>
        </p:nvSpPr>
        <p:spPr>
          <a:xfrm>
            <a:off x="4527754" y="5715647"/>
            <a:ext cx="1410929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 적을 것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A91EFF-FB6D-F040-A065-27C933E8BBDF}"/>
              </a:ext>
            </a:extLst>
          </p:cNvPr>
          <p:cNvSpPr/>
          <p:nvPr/>
        </p:nvSpPr>
        <p:spPr>
          <a:xfrm>
            <a:off x="5350214" y="1492047"/>
            <a:ext cx="1251611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단위 표시할 것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752E1E4-979F-CD43-928E-DA02AC54A109}"/>
              </a:ext>
            </a:extLst>
          </p:cNvPr>
          <p:cNvSpPr/>
          <p:nvPr/>
        </p:nvSpPr>
        <p:spPr>
          <a:xfrm>
            <a:off x="3962400" y="2613496"/>
            <a:ext cx="174177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불안함을 대표하는 붉은 계열의 색을 사용할 것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78287AB-F757-334B-BCAE-78208708AE8D}"/>
              </a:ext>
            </a:extLst>
          </p:cNvPr>
          <p:cNvSpPr/>
          <p:nvPr/>
        </p:nvSpPr>
        <p:spPr>
          <a:xfrm>
            <a:off x="9207910" y="4311766"/>
            <a:ext cx="2315496" cy="54045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전국 평균과 비교하기보단 다른 도시와 비교할 것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C2FAF5-8A60-A54B-B2F8-EC44389BFF71}"/>
              </a:ext>
            </a:extLst>
          </p:cNvPr>
          <p:cNvSpPr/>
          <p:nvPr/>
        </p:nvSpPr>
        <p:spPr>
          <a:xfrm>
            <a:off x="407372" y="2866674"/>
            <a:ext cx="193143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소수점 자릿수를 통일할 것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28851E8-9BC8-B540-B2F8-5AFF77B2E4D4}"/>
              </a:ext>
            </a:extLst>
          </p:cNvPr>
          <p:cNvSpPr/>
          <p:nvPr/>
        </p:nvSpPr>
        <p:spPr>
          <a:xfrm>
            <a:off x="3418780" y="3741497"/>
            <a:ext cx="1841478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바탕색과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글자색을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구별되게 바꿀 것</a:t>
            </a:r>
          </a:p>
        </p:txBody>
      </p:sp>
    </p:spTree>
    <p:extLst>
      <p:ext uri="{BB962C8B-B14F-4D97-AF65-F5344CB8AC3E}">
        <p14:creationId xmlns:p14="http://schemas.microsoft.com/office/powerpoint/2010/main" val="256396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인턴 일정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4912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3" cy="5037791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0F0054-90E1-2449-924C-05731026C748}"/>
              </a:ext>
            </a:extLst>
          </p:cNvPr>
          <p:cNvSpPr/>
          <p:nvPr/>
        </p:nvSpPr>
        <p:spPr>
          <a:xfrm>
            <a:off x="1905869" y="1848466"/>
            <a:ext cx="3167575" cy="422786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주관적 의견을 제외하고 팩트만 작성할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409BC14-FA60-104C-9BDF-7AB3406CC5E5}"/>
              </a:ext>
            </a:extLst>
          </p:cNvPr>
          <p:cNvSpPr/>
          <p:nvPr/>
        </p:nvSpPr>
        <p:spPr>
          <a:xfrm>
            <a:off x="6322142" y="2993924"/>
            <a:ext cx="3156156" cy="7128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여백 지울 것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2F61FD-8AB9-0848-B60B-AF670AA75C84}"/>
              </a:ext>
            </a:extLst>
          </p:cNvPr>
          <p:cNvSpPr/>
          <p:nvPr/>
        </p:nvSpPr>
        <p:spPr>
          <a:xfrm>
            <a:off x="4527754" y="5715647"/>
            <a:ext cx="1410929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출처 적을 것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0A91EFF-FB6D-F040-A065-27C933E8BBDF}"/>
              </a:ext>
            </a:extLst>
          </p:cNvPr>
          <p:cNvSpPr/>
          <p:nvPr/>
        </p:nvSpPr>
        <p:spPr>
          <a:xfrm>
            <a:off x="5350214" y="1492047"/>
            <a:ext cx="1251611" cy="3564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단위 표시할 것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752E1E4-979F-CD43-928E-DA02AC54A109}"/>
              </a:ext>
            </a:extLst>
          </p:cNvPr>
          <p:cNvSpPr/>
          <p:nvPr/>
        </p:nvSpPr>
        <p:spPr>
          <a:xfrm>
            <a:off x="3962400" y="2613496"/>
            <a:ext cx="174177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불안함을 대표하는 붉은 계열의 색을 사용할 것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78287AB-F757-334B-BCAE-78208708AE8D}"/>
              </a:ext>
            </a:extLst>
          </p:cNvPr>
          <p:cNvSpPr/>
          <p:nvPr/>
        </p:nvSpPr>
        <p:spPr>
          <a:xfrm>
            <a:off x="9207910" y="4311766"/>
            <a:ext cx="2315496" cy="54045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전국 평균과 비교하기보단 다른 도시와 비교할 것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C2FAF5-8A60-A54B-B2F8-EC44389BFF71}"/>
              </a:ext>
            </a:extLst>
          </p:cNvPr>
          <p:cNvSpPr/>
          <p:nvPr/>
        </p:nvSpPr>
        <p:spPr>
          <a:xfrm>
            <a:off x="407372" y="2866674"/>
            <a:ext cx="1931435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소수점 자릿수를 통일할 것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728851E8-9BC8-B540-B2F8-5AFF77B2E4D4}"/>
              </a:ext>
            </a:extLst>
          </p:cNvPr>
          <p:cNvSpPr/>
          <p:nvPr/>
        </p:nvSpPr>
        <p:spPr>
          <a:xfrm>
            <a:off x="3418780" y="3741497"/>
            <a:ext cx="1841478" cy="437537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바탕색과 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글자색을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구별되게 바꿀 것</a:t>
            </a:r>
          </a:p>
        </p:txBody>
      </p:sp>
      <p:pic>
        <p:nvPicPr>
          <p:cNvPr id="17" name="그림 16" descr="실외, 표지판, 건물이(가) 표시된 사진&#10;&#10;자동 생성된 설명">
            <a:extLst>
              <a:ext uri="{FF2B5EF4-FFF2-40B4-BE49-F238E27FC236}">
                <a16:creationId xmlns:a16="http://schemas.microsoft.com/office/drawing/2014/main" id="{99F3BF2F-AC6E-49A9-BA4B-08A626491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35" y="1355239"/>
            <a:ext cx="7977674" cy="43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71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57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1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DA8B8A5-78E9-1748-B893-623E926CDAF5}"/>
              </a:ext>
            </a:extLst>
          </p:cNvPr>
          <p:cNvSpPr/>
          <p:nvPr/>
        </p:nvSpPr>
        <p:spPr>
          <a:xfrm>
            <a:off x="9260274" y="5294993"/>
            <a:ext cx="1791183" cy="540453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그래프와 출처 사이에 간격 띄울 것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B14804F-10F6-0A47-8C1E-CA092B17DA0E}"/>
              </a:ext>
            </a:extLst>
          </p:cNvPr>
          <p:cNvSpPr/>
          <p:nvPr/>
        </p:nvSpPr>
        <p:spPr>
          <a:xfrm>
            <a:off x="604864" y="2949677"/>
            <a:ext cx="1584674" cy="873719"/>
          </a:xfrm>
          <a:prstGeom prst="roundRect">
            <a:avLst/>
          </a:prstGeom>
          <a:solidFill>
            <a:srgbClr val="408DBB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간격이 부족하므로 단위</a:t>
            </a:r>
            <a:r>
              <a:rPr kumimoji="1" lang="en-US" altLang="ko-KR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(%)</a:t>
            </a:r>
            <a:r>
              <a:rPr kumimoji="1" lang="ko-KR" altLang="en-US" sz="1200" b="1" i="1" dirty="0" err="1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kumimoji="1" lang="ko-KR" altLang="en-US" sz="1200" b="1" i="1" dirty="0">
                <a:ln w="3175">
                  <a:noFill/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바깥에 따로 작성할 것</a:t>
            </a:r>
          </a:p>
        </p:txBody>
      </p:sp>
    </p:spTree>
    <p:extLst>
      <p:ext uri="{BB962C8B-B14F-4D97-AF65-F5344CB8AC3E}">
        <p14:creationId xmlns:p14="http://schemas.microsoft.com/office/powerpoint/2010/main" val="3386503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sz="2800" b="1" dirty="0">
              <a:ln>
                <a:solidFill>
                  <a:srgbClr val="10364A">
                    <a:alpha val="15000"/>
                  </a:srgbClr>
                </a:solidFill>
              </a:ln>
              <a:solidFill>
                <a:srgbClr val="0D324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마미루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’s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인포그래픽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47D788-0329-684C-A75A-F1D2A6C5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9" y="1034275"/>
            <a:ext cx="8956072" cy="5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5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연구과제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29523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및 주제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: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루시퍼 효과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9D672C-4959-4ABE-B3E3-E4D3FAD9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86" y="1274926"/>
            <a:ext cx="7947824" cy="4721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25EF66-668C-284C-AC2D-29150089554C}"/>
              </a:ext>
            </a:extLst>
          </p:cNvPr>
          <p:cNvSpPr/>
          <p:nvPr/>
        </p:nvSpPr>
        <p:spPr>
          <a:xfrm>
            <a:off x="3833444" y="2721359"/>
            <a:ext cx="4525108" cy="1828969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스탠퍼드 감옥 실험</a:t>
            </a:r>
            <a:endParaRPr lang="en-US" altLang="ko-KR" sz="32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Standford</a:t>
            </a:r>
            <a:r>
              <a:rPr lang="en-US" altLang="ko-KR" sz="3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prison experiment</a:t>
            </a:r>
            <a:endParaRPr lang="ko-KR" altLang="en-US" sz="32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966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및 주제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e-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지방지표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6F1F82-A883-45E1-9C8E-64042FED1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23" y="573314"/>
            <a:ext cx="5372749" cy="5610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C6827-22F3-4912-BFB4-CAA403E23DF7}"/>
              </a:ext>
            </a:extLst>
          </p:cNvPr>
          <p:cNvSpPr txBox="1"/>
          <p:nvPr/>
        </p:nvSpPr>
        <p:spPr>
          <a:xfrm>
            <a:off x="9035732" y="5803771"/>
            <a:ext cx="230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출처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: e-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지방지표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KOSIS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C2912-6870-45BC-B106-51CDCEF0BB0D}"/>
              </a:ext>
            </a:extLst>
          </p:cNvPr>
          <p:cNvSpPr txBox="1"/>
          <p:nvPr/>
        </p:nvSpPr>
        <p:spPr>
          <a:xfrm>
            <a:off x="1220611" y="3193697"/>
            <a:ext cx="252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가장 높은 제주의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28B07-FFE4-4265-A60C-45CD7C4B0491}"/>
              </a:ext>
            </a:extLst>
          </p:cNvPr>
          <p:cNvSpPr txBox="1"/>
          <p:nvPr/>
        </p:nvSpPr>
        <p:spPr>
          <a:xfrm>
            <a:off x="1222454" y="2707356"/>
            <a:ext cx="35371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인구 천명당 범죄발생건수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0AF53A6-A30F-7D44-9E60-B99AA1076F02}"/>
              </a:ext>
            </a:extLst>
          </p:cNvPr>
          <p:cNvCxnSpPr>
            <a:cxnSpLocks/>
          </p:cNvCxnSpPr>
          <p:nvPr/>
        </p:nvCxnSpPr>
        <p:spPr>
          <a:xfrm>
            <a:off x="1330036" y="3076688"/>
            <a:ext cx="33250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E359243-F9FC-0C43-9A3C-432390A22C2B}"/>
              </a:ext>
            </a:extLst>
          </p:cNvPr>
          <p:cNvCxnSpPr>
            <a:cxnSpLocks/>
          </p:cNvCxnSpPr>
          <p:nvPr/>
        </p:nvCxnSpPr>
        <p:spPr>
          <a:xfrm>
            <a:off x="1330036" y="3563029"/>
            <a:ext cx="23275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0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FCFDDC07-AD34-4F61-A904-64CB97A3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2625" y="1033171"/>
            <a:ext cx="4340327" cy="434032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2AF12B-EEEA-4865-B2BD-2616297EAA0B}"/>
              </a:ext>
            </a:extLst>
          </p:cNvPr>
          <p:cNvSpPr/>
          <p:nvPr/>
        </p:nvSpPr>
        <p:spPr>
          <a:xfrm>
            <a:off x="2897828" y="3434858"/>
            <a:ext cx="6262020" cy="1213581"/>
          </a:xfrm>
          <a:prstGeom prst="roundRect">
            <a:avLst/>
          </a:prstGeom>
          <a:solidFill>
            <a:srgbClr val="D1DF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및 주제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08A430-1245-47E9-95C3-6F0C5B1162B1}"/>
              </a:ext>
            </a:extLst>
          </p:cNvPr>
          <p:cNvSpPr txBox="1"/>
          <p:nvPr/>
        </p:nvSpPr>
        <p:spPr>
          <a:xfrm>
            <a:off x="3181439" y="3626151"/>
            <a:ext cx="569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제주도의 범죄율이 다른 지역에 비해</a:t>
            </a:r>
            <a:endParaRPr lang="en-US" altLang="ko-KR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유독 높은 이유는 무엇일까</a:t>
            </a:r>
            <a:r>
              <a:rPr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040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및 주제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분석방향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B35A02-63C0-4A4C-AEB9-9F5456C4DD1F}"/>
              </a:ext>
            </a:extLst>
          </p:cNvPr>
          <p:cNvGrpSpPr/>
          <p:nvPr/>
        </p:nvGrpSpPr>
        <p:grpSpPr>
          <a:xfrm>
            <a:off x="7682149" y="2675477"/>
            <a:ext cx="1800000" cy="1800000"/>
            <a:chOff x="7203993" y="2518598"/>
            <a:chExt cx="1800000" cy="1800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FC9407A-7553-46D6-9B1F-8E7345ECF6A8}"/>
                </a:ext>
              </a:extLst>
            </p:cNvPr>
            <p:cNvSpPr/>
            <p:nvPr/>
          </p:nvSpPr>
          <p:spPr>
            <a:xfrm>
              <a:off x="7203993" y="2518598"/>
              <a:ext cx="1800000" cy="1800000"/>
            </a:xfrm>
            <a:prstGeom prst="ellipse">
              <a:avLst/>
            </a:prstGeom>
            <a:solidFill>
              <a:srgbClr val="14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8FE39B-A4B9-40D0-9959-7E0F0321D0F6}"/>
                </a:ext>
              </a:extLst>
            </p:cNvPr>
            <p:cNvSpPr txBox="1"/>
            <p:nvPr/>
          </p:nvSpPr>
          <p:spPr>
            <a:xfrm>
              <a:off x="7326616" y="3244328"/>
              <a:ext cx="155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주성분 분석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F70BBB-455A-418F-A962-4702812C34D9}"/>
              </a:ext>
            </a:extLst>
          </p:cNvPr>
          <p:cNvGrpSpPr/>
          <p:nvPr/>
        </p:nvGrpSpPr>
        <p:grpSpPr>
          <a:xfrm>
            <a:off x="5290439" y="2658928"/>
            <a:ext cx="1800000" cy="1800000"/>
            <a:chOff x="4834865" y="2518598"/>
            <a:chExt cx="1800000" cy="1800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930730-8127-48B9-8A6D-F013D1E2A56D}"/>
                </a:ext>
              </a:extLst>
            </p:cNvPr>
            <p:cNvSpPr/>
            <p:nvPr/>
          </p:nvSpPr>
          <p:spPr>
            <a:xfrm>
              <a:off x="4834865" y="2518598"/>
              <a:ext cx="1800000" cy="1800000"/>
            </a:xfrm>
            <a:prstGeom prst="ellipse">
              <a:avLst/>
            </a:prstGeom>
            <a:solidFill>
              <a:srgbClr val="14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7FC136-D02F-4A03-AEF6-C03B8D1BB0C2}"/>
                </a:ext>
              </a:extLst>
            </p:cNvPr>
            <p:cNvSpPr txBox="1"/>
            <p:nvPr/>
          </p:nvSpPr>
          <p:spPr>
            <a:xfrm>
              <a:off x="4962095" y="3260877"/>
              <a:ext cx="155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상관 분석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50E01E-44FE-4894-BAFC-CD8EF4B0A5FA}"/>
              </a:ext>
            </a:extLst>
          </p:cNvPr>
          <p:cNvGrpSpPr/>
          <p:nvPr/>
        </p:nvGrpSpPr>
        <p:grpSpPr>
          <a:xfrm>
            <a:off x="2822096" y="2685878"/>
            <a:ext cx="1800000" cy="1800000"/>
            <a:chOff x="2780223" y="2529000"/>
            <a:chExt cx="1800000" cy="180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7BB4E8-49A5-47D1-9D75-8940AF3AF4C3}"/>
                </a:ext>
              </a:extLst>
            </p:cNvPr>
            <p:cNvSpPr/>
            <p:nvPr/>
          </p:nvSpPr>
          <p:spPr>
            <a:xfrm>
              <a:off x="2780223" y="2529000"/>
              <a:ext cx="1800000" cy="1800000"/>
            </a:xfrm>
            <a:prstGeom prst="ellipse">
              <a:avLst/>
            </a:prstGeom>
            <a:solidFill>
              <a:srgbClr val="14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6A9158-44A2-4158-905E-311F6C416D09}"/>
                </a:ext>
              </a:extLst>
            </p:cNvPr>
            <p:cNvSpPr txBox="1"/>
            <p:nvPr/>
          </p:nvSpPr>
          <p:spPr>
            <a:xfrm>
              <a:off x="2944203" y="3144298"/>
              <a:ext cx="1466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다중공선성</a:t>
              </a:r>
              <a:endPara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확인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5A256A-7EAD-4E2A-A00C-47D461C2A00D}"/>
              </a:ext>
            </a:extLst>
          </p:cNvPr>
          <p:cNvGrpSpPr/>
          <p:nvPr/>
        </p:nvGrpSpPr>
        <p:grpSpPr>
          <a:xfrm>
            <a:off x="10054350" y="2675477"/>
            <a:ext cx="1800000" cy="1800000"/>
            <a:chOff x="9610698" y="2518598"/>
            <a:chExt cx="1800000" cy="1800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B79E20-E736-4B1B-B393-4479C261ED7E}"/>
                </a:ext>
              </a:extLst>
            </p:cNvPr>
            <p:cNvSpPr/>
            <p:nvPr/>
          </p:nvSpPr>
          <p:spPr>
            <a:xfrm>
              <a:off x="9610698" y="2518598"/>
              <a:ext cx="1800000" cy="1800000"/>
            </a:xfrm>
            <a:prstGeom prst="ellipse">
              <a:avLst/>
            </a:prstGeom>
            <a:solidFill>
              <a:srgbClr val="14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FBE431-93DB-40E8-A4B4-4730E89DE28E}"/>
                </a:ext>
              </a:extLst>
            </p:cNvPr>
            <p:cNvSpPr txBox="1"/>
            <p:nvPr/>
          </p:nvSpPr>
          <p:spPr>
            <a:xfrm>
              <a:off x="9731347" y="3105828"/>
              <a:ext cx="1558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2010</a:t>
              </a:r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년과 </a:t>
              </a:r>
              <a:endPara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2017</a:t>
              </a:r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년 비교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9B162F-6490-4C6D-97B9-A93AE9E86C4B}"/>
              </a:ext>
            </a:extLst>
          </p:cNvPr>
          <p:cNvGrpSpPr/>
          <p:nvPr/>
        </p:nvGrpSpPr>
        <p:grpSpPr>
          <a:xfrm>
            <a:off x="353753" y="2685878"/>
            <a:ext cx="1800000" cy="1800000"/>
            <a:chOff x="725581" y="2529000"/>
            <a:chExt cx="1800000" cy="1800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D4DA3A4-DD13-4536-994B-F934C5B8F416}"/>
                </a:ext>
              </a:extLst>
            </p:cNvPr>
            <p:cNvSpPr/>
            <p:nvPr/>
          </p:nvSpPr>
          <p:spPr>
            <a:xfrm>
              <a:off x="725581" y="2529000"/>
              <a:ext cx="1800000" cy="1800000"/>
            </a:xfrm>
            <a:prstGeom prst="ellipse">
              <a:avLst/>
            </a:prstGeom>
            <a:solidFill>
              <a:srgbClr val="143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6CAAA6-A367-4A42-B521-E2AC0F2A0BAB}"/>
                </a:ext>
              </a:extLst>
            </p:cNvPr>
            <p:cNvSpPr txBox="1"/>
            <p:nvPr/>
          </p:nvSpPr>
          <p:spPr>
            <a:xfrm>
              <a:off x="850586" y="3144298"/>
              <a:ext cx="1558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주제의 성립</a:t>
              </a:r>
              <a:endPara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유무 확인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36765B-EA4E-41A1-99DA-E432733C085B}"/>
              </a:ext>
            </a:extLst>
          </p:cNvPr>
          <p:cNvGrpSpPr/>
          <p:nvPr/>
        </p:nvGrpSpPr>
        <p:grpSpPr>
          <a:xfrm>
            <a:off x="2234277" y="3466684"/>
            <a:ext cx="476441" cy="238385"/>
            <a:chOff x="3204412" y="3690544"/>
            <a:chExt cx="1417697" cy="512507"/>
          </a:xfrm>
        </p:grpSpPr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D069174-F67A-4E33-BC94-E952FEFC93DF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4D705EF0-9792-4D47-872D-70CD6FADA75F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3200E712-70F5-423E-AF63-69BE8E4A8474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9CF6DD7-1309-406D-82E4-EA85A9A7685D}"/>
              </a:ext>
            </a:extLst>
          </p:cNvPr>
          <p:cNvGrpSpPr/>
          <p:nvPr/>
        </p:nvGrpSpPr>
        <p:grpSpPr>
          <a:xfrm>
            <a:off x="4723270" y="3466683"/>
            <a:ext cx="476441" cy="238385"/>
            <a:chOff x="3204412" y="3690544"/>
            <a:chExt cx="1417697" cy="512507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F1D13BE1-3028-4346-A4D3-ADE5F3B60F77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B4492CCE-2B75-4FB9-834D-1C84BE221016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D54F430-91EA-47B3-8752-0C0E8F8B5810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650A54E-AB04-41BC-8DF1-3CCC5DBEAF35}"/>
              </a:ext>
            </a:extLst>
          </p:cNvPr>
          <p:cNvGrpSpPr/>
          <p:nvPr/>
        </p:nvGrpSpPr>
        <p:grpSpPr>
          <a:xfrm>
            <a:off x="7157828" y="3472974"/>
            <a:ext cx="476441" cy="238385"/>
            <a:chOff x="3204412" y="3690544"/>
            <a:chExt cx="1417697" cy="512507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7E544138-1CFC-462E-86B5-08F6293AD65D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66968195-4147-46C2-8DA9-ACBE30FDE49A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3BD4960A-6351-4302-96B5-272296BC0333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424579-FA60-42B1-9DEC-30FD29743FFD}"/>
              </a:ext>
            </a:extLst>
          </p:cNvPr>
          <p:cNvGrpSpPr/>
          <p:nvPr/>
        </p:nvGrpSpPr>
        <p:grpSpPr>
          <a:xfrm>
            <a:off x="9542954" y="3466682"/>
            <a:ext cx="476441" cy="238385"/>
            <a:chOff x="3204412" y="3690544"/>
            <a:chExt cx="1417697" cy="512507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D8151893-FF12-4DDB-A51A-AA3A5880ED43}"/>
                </a:ext>
              </a:extLst>
            </p:cNvPr>
            <p:cNvSpPr/>
            <p:nvPr/>
          </p:nvSpPr>
          <p:spPr>
            <a:xfrm rot="5400000">
              <a:off x="4144949" y="3725891"/>
              <a:ext cx="512505" cy="441815"/>
            </a:xfrm>
            <a:prstGeom prst="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DA39A012-ECB0-4468-8E92-D91900014C30}"/>
                </a:ext>
              </a:extLst>
            </p:cNvPr>
            <p:cNvSpPr/>
            <p:nvPr/>
          </p:nvSpPr>
          <p:spPr>
            <a:xfrm rot="5400000">
              <a:off x="3657008" y="3725890"/>
              <a:ext cx="512505" cy="441815"/>
            </a:xfrm>
            <a:prstGeom prst="triangle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4374C4B3-B52F-4D99-9989-555DA7253A87}"/>
                </a:ext>
              </a:extLst>
            </p:cNvPr>
            <p:cNvSpPr/>
            <p:nvPr/>
          </p:nvSpPr>
          <p:spPr>
            <a:xfrm rot="5400000">
              <a:off x="3169067" y="3725889"/>
              <a:ext cx="512505" cy="441815"/>
            </a:xfrm>
            <a:prstGeom prst="triangle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53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개요 및 주제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및 변수소개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3F4B4A-6C4E-4D5F-8F27-DF3A742290C7}"/>
              </a:ext>
            </a:extLst>
          </p:cNvPr>
          <p:cNvSpPr/>
          <p:nvPr/>
        </p:nvSpPr>
        <p:spPr>
          <a:xfrm>
            <a:off x="678452" y="1133475"/>
            <a:ext cx="3130527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DF246-AAA6-4D4C-89B8-90F5274A1CC4}"/>
              </a:ext>
            </a:extLst>
          </p:cNvPr>
          <p:cNvSpPr txBox="1"/>
          <p:nvPr/>
        </p:nvSpPr>
        <p:spPr>
          <a:xfrm>
            <a:off x="1461525" y="5983051"/>
            <a:ext cx="15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5B87B2-DAF7-4AFD-8381-2A3E46DE0233}"/>
              </a:ext>
            </a:extLst>
          </p:cNvPr>
          <p:cNvSpPr/>
          <p:nvPr/>
        </p:nvSpPr>
        <p:spPr>
          <a:xfrm>
            <a:off x="4532913" y="1133475"/>
            <a:ext cx="3130527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B75F1-1C3F-4C2E-8922-D958598D4EC9}"/>
              </a:ext>
            </a:extLst>
          </p:cNvPr>
          <p:cNvSpPr txBox="1"/>
          <p:nvPr/>
        </p:nvSpPr>
        <p:spPr>
          <a:xfrm>
            <a:off x="5138618" y="5980269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선정 이유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BC449F-827C-4B63-9361-7A3DCC9E6F5A}"/>
              </a:ext>
            </a:extLst>
          </p:cNvPr>
          <p:cNvSpPr/>
          <p:nvPr/>
        </p:nvSpPr>
        <p:spPr>
          <a:xfrm>
            <a:off x="8387374" y="1133475"/>
            <a:ext cx="3130527" cy="459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E5D07B-CE8D-4AAF-8618-322D070F6A36}"/>
              </a:ext>
            </a:extLst>
          </p:cNvPr>
          <p:cNvSpPr txBox="1"/>
          <p:nvPr/>
        </p:nvSpPr>
        <p:spPr>
          <a:xfrm>
            <a:off x="9299253" y="59802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91ED2-53B3-4353-AA4B-5C3AF3A8A9DB}"/>
              </a:ext>
            </a:extLst>
          </p:cNvPr>
          <p:cNvSpPr txBox="1"/>
          <p:nvPr/>
        </p:nvSpPr>
        <p:spPr>
          <a:xfrm>
            <a:off x="4675141" y="1253717"/>
            <a:ext cx="2873828" cy="68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선행연구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13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개를 분석한 결과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아래와 같은 변수들을 선정</a:t>
            </a:r>
            <a:endParaRPr lang="en-US" altLang="ko-KR" sz="1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61880B-BC59-48F1-B20D-2F1D3D91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45" y="1449163"/>
            <a:ext cx="2295845" cy="6858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53C3A6-4BB8-4B23-BBE0-BF06812F0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45" y="2482469"/>
            <a:ext cx="2295845" cy="8918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87F6D27-2BF8-4052-B48A-EE01569F9EAD}"/>
              </a:ext>
            </a:extLst>
          </p:cNvPr>
          <p:cNvGrpSpPr/>
          <p:nvPr/>
        </p:nvGrpSpPr>
        <p:grpSpPr>
          <a:xfrm>
            <a:off x="8640435" y="1253717"/>
            <a:ext cx="1080000" cy="1080000"/>
            <a:chOff x="7663022" y="313171"/>
            <a:chExt cx="1080000" cy="1080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13C2DAC-2D33-464C-A0F5-D511A55E6BF6}"/>
                </a:ext>
              </a:extLst>
            </p:cNvPr>
            <p:cNvSpPr/>
            <p:nvPr/>
          </p:nvSpPr>
          <p:spPr>
            <a:xfrm>
              <a:off x="7663022" y="313171"/>
              <a:ext cx="1080000" cy="1080000"/>
            </a:xfrm>
            <a:prstGeom prst="ellipse">
              <a:avLst/>
            </a:prstGeom>
            <a:solidFill>
              <a:srgbClr val="328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2FA361C2-7BC9-4411-BD36-7B56725C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0621" y="443072"/>
              <a:ext cx="810865" cy="81086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17B380-00B5-4520-8EE1-51DACA5C39DD}"/>
              </a:ext>
            </a:extLst>
          </p:cNvPr>
          <p:cNvGrpSpPr/>
          <p:nvPr/>
        </p:nvGrpSpPr>
        <p:grpSpPr>
          <a:xfrm>
            <a:off x="10168670" y="2208813"/>
            <a:ext cx="1080000" cy="1080000"/>
            <a:chOff x="7063781" y="573314"/>
            <a:chExt cx="1080000" cy="10800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E7AFC7-0741-4981-A19E-8A046DDF8C5A}"/>
                </a:ext>
              </a:extLst>
            </p:cNvPr>
            <p:cNvSpPr/>
            <p:nvPr/>
          </p:nvSpPr>
          <p:spPr>
            <a:xfrm>
              <a:off x="7063781" y="573314"/>
              <a:ext cx="1080000" cy="1080000"/>
            </a:xfrm>
            <a:prstGeom prst="ellipse">
              <a:avLst/>
            </a:prstGeom>
            <a:solidFill>
              <a:srgbClr val="328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1FBB043D-BBFD-4287-A8EB-1165E70C6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13781" y="814667"/>
              <a:ext cx="757276" cy="757276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3555261-45E1-4A99-81ED-4100386A88A0}"/>
              </a:ext>
            </a:extLst>
          </p:cNvPr>
          <p:cNvGrpSpPr/>
          <p:nvPr/>
        </p:nvGrpSpPr>
        <p:grpSpPr>
          <a:xfrm>
            <a:off x="8640435" y="3164360"/>
            <a:ext cx="1080000" cy="1080000"/>
            <a:chOff x="7663022" y="313171"/>
            <a:chExt cx="1080000" cy="108000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46E505F-010C-4160-8563-D7DA38FD550A}"/>
                </a:ext>
              </a:extLst>
            </p:cNvPr>
            <p:cNvSpPr/>
            <p:nvPr/>
          </p:nvSpPr>
          <p:spPr>
            <a:xfrm>
              <a:off x="7663022" y="313171"/>
              <a:ext cx="1080000" cy="1080000"/>
            </a:xfrm>
            <a:prstGeom prst="ellipse">
              <a:avLst/>
            </a:prstGeom>
            <a:solidFill>
              <a:srgbClr val="328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5907048C-08F7-4C7F-8579-6B06A61FD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8635" y="478971"/>
              <a:ext cx="767920" cy="76792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8A47D63-EFF2-4A25-BCFD-D55E97E6739D}"/>
              </a:ext>
            </a:extLst>
          </p:cNvPr>
          <p:cNvGrpSpPr/>
          <p:nvPr/>
        </p:nvGrpSpPr>
        <p:grpSpPr>
          <a:xfrm>
            <a:off x="10168670" y="4110034"/>
            <a:ext cx="1080000" cy="1080000"/>
            <a:chOff x="7314908" y="0"/>
            <a:chExt cx="1080000" cy="1080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BD2A6AE-8815-46B8-83C0-0B12A542E27C}"/>
                </a:ext>
              </a:extLst>
            </p:cNvPr>
            <p:cNvSpPr/>
            <p:nvPr/>
          </p:nvSpPr>
          <p:spPr>
            <a:xfrm>
              <a:off x="7314908" y="0"/>
              <a:ext cx="1080000" cy="1080000"/>
            </a:xfrm>
            <a:prstGeom prst="ellipse">
              <a:avLst/>
            </a:prstGeom>
            <a:solidFill>
              <a:srgbClr val="3283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91B51588-FEA0-464D-8026-EDA0C879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70784" y="80333"/>
              <a:ext cx="768248" cy="76824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8EC8EBE-6A4F-4B7D-9A3D-60F40F87F9EB}"/>
              </a:ext>
            </a:extLst>
          </p:cNvPr>
          <p:cNvSpPr txBox="1"/>
          <p:nvPr/>
        </p:nvSpPr>
        <p:spPr>
          <a:xfrm>
            <a:off x="9722012" y="1521817"/>
            <a:ext cx="182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Hystress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고위험스트레스비율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EFBCC4-3889-483E-96FA-400643A3BAD0}"/>
              </a:ext>
            </a:extLst>
          </p:cNvPr>
          <p:cNvSpPr txBox="1"/>
          <p:nvPr/>
        </p:nvSpPr>
        <p:spPr>
          <a:xfrm>
            <a:off x="8855037" y="2495978"/>
            <a:ext cx="182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GRDP</a:t>
            </a: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지역 내 총 생산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9B4FF7-4940-400D-BD1D-58B202072AB5}"/>
              </a:ext>
            </a:extLst>
          </p:cNvPr>
          <p:cNvSpPr txBox="1"/>
          <p:nvPr/>
        </p:nvSpPr>
        <p:spPr>
          <a:xfrm>
            <a:off x="9739581" y="3444698"/>
            <a:ext cx="182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Aging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고령화 비율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49C73B-36B0-43B2-83CE-55C387156B67}"/>
              </a:ext>
            </a:extLst>
          </p:cNvPr>
          <p:cNvSpPr txBox="1"/>
          <p:nvPr/>
        </p:nvSpPr>
        <p:spPr>
          <a:xfrm>
            <a:off x="8491860" y="4393419"/>
            <a:ext cx="182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AdmArea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건축허가면적 증감률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7A83FD-440C-4389-B9FE-28DFEF9A35DB}"/>
              </a:ext>
            </a:extLst>
          </p:cNvPr>
          <p:cNvSpPr txBox="1"/>
          <p:nvPr/>
        </p:nvSpPr>
        <p:spPr>
          <a:xfrm>
            <a:off x="8744624" y="5332477"/>
            <a:ext cx="240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총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23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가지의 변수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2BCECB-7727-9844-B715-46A1A7ABD7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21" y="3706022"/>
            <a:ext cx="2298569" cy="6198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5EA8CD-BDD5-2B4A-A3C3-2C1673886E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20" y="4647040"/>
            <a:ext cx="2298570" cy="7202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5509E6-0844-0D41-A0FC-4510E28514B3}"/>
              </a:ext>
            </a:extLst>
          </p:cNvPr>
          <p:cNvSpPr txBox="1"/>
          <p:nvPr/>
        </p:nvSpPr>
        <p:spPr>
          <a:xfrm>
            <a:off x="4675141" y="2070776"/>
            <a:ext cx="2873828" cy="345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종속변수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 천명당 범죄발생건수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독립변수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환경적 요인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순이동률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고령인구비율 등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사회적 요인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경제성장률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GRDP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13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공간적 요인</a:t>
            </a: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 천명당 도시공원 면적 등 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55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인턴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941748-75D6-5F47-AFC5-2A6867F2B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54992"/>
              </p:ext>
            </p:extLst>
          </p:nvPr>
        </p:nvGraphicFramePr>
        <p:xfrm>
          <a:off x="1116754" y="1033669"/>
          <a:ext cx="9895802" cy="515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686">
                  <a:extLst>
                    <a:ext uri="{9D8B030D-6E8A-4147-A177-3AD203B41FA5}">
                      <a16:colId xmlns:a16="http://schemas.microsoft.com/office/drawing/2014/main" val="2153814544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4044328690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3425457290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3769880226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835683395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295579652"/>
                    </a:ext>
                  </a:extLst>
                </a:gridCol>
                <a:gridCol w="1413686">
                  <a:extLst>
                    <a:ext uri="{9D8B030D-6E8A-4147-A177-3AD203B41FA5}">
                      <a16:colId xmlns:a16="http://schemas.microsoft.com/office/drawing/2014/main" val="2771946498"/>
                    </a:ext>
                  </a:extLst>
                </a:gridCol>
              </a:tblGrid>
              <a:tr h="496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n-lt"/>
                        </a:rPr>
                        <a:t>SUN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MON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TUE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WED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THU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</a:rPr>
                        <a:t>FRI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lt"/>
                        </a:rPr>
                        <a:t>SAT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66979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1/6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OT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상호간 인사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MDIS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소개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연구과제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11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96902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14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소비자 물가 조사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15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농어가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현장조사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서비스업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동향 조사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17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18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19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826651"/>
                  </a:ext>
                </a:extLst>
              </a:tr>
              <a:tr h="119261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21</a:t>
                      </a:r>
                    </a:p>
                    <a:p>
                      <a:pPr algn="ctr" latinLnBrk="1"/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22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인포그래픽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차 교육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23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나라셈도서관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방문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서울 통계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빅데이터센터 방문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26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01628"/>
                  </a:ext>
                </a:extLst>
              </a:tr>
              <a:tr h="11565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28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29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6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31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보고서 발표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2/1</a:t>
                      </a: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수료식</a:t>
                      </a:r>
                      <a:endParaRPr lang="en-US" altLang="ko-KR" sz="16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9884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D7FCDDA-ED25-2C45-A1D0-0761695C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4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주제의 성립 유무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38AEC0-91D3-4EF7-B2FA-4F160EE71D3F}"/>
              </a:ext>
            </a:extLst>
          </p:cNvPr>
          <p:cNvSpPr/>
          <p:nvPr/>
        </p:nvSpPr>
        <p:spPr>
          <a:xfrm>
            <a:off x="3076302" y="1139744"/>
            <a:ext cx="6039395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AB1423-1EB5-4E73-8678-4E597576636C}"/>
              </a:ext>
            </a:extLst>
          </p:cNvPr>
          <p:cNvSpPr txBox="1"/>
          <p:nvPr/>
        </p:nvSpPr>
        <p:spPr>
          <a:xfrm>
            <a:off x="3215640" y="1298570"/>
            <a:ext cx="57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분산분석을 통해서 주제의 성립유무를 확인하고 싶음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1E4EBE-D305-4FA9-A320-9D147A90FA96}"/>
              </a:ext>
            </a:extLst>
          </p:cNvPr>
          <p:cNvSpPr/>
          <p:nvPr/>
        </p:nvSpPr>
        <p:spPr>
          <a:xfrm>
            <a:off x="3071942" y="2262412"/>
            <a:ext cx="6039395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B8EE81-867D-4364-8D82-7D8DBCC6B56D}"/>
              </a:ext>
            </a:extLst>
          </p:cNvPr>
          <p:cNvSpPr txBox="1"/>
          <p:nvPr/>
        </p:nvSpPr>
        <p:spPr>
          <a:xfrm>
            <a:off x="3211280" y="2421238"/>
            <a:ext cx="57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귀무가설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범죄발생건수가 지역에 상관없이 평이하다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92AA816-8013-46E0-A4C0-9720038A1878}"/>
              </a:ext>
            </a:extLst>
          </p:cNvPr>
          <p:cNvSpPr/>
          <p:nvPr/>
        </p:nvSpPr>
        <p:spPr>
          <a:xfrm>
            <a:off x="5934886" y="1858268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8D7E745-21FC-40AA-951E-1CB8B6767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05" b="3305"/>
          <a:stretch/>
        </p:blipFill>
        <p:spPr>
          <a:xfrm>
            <a:off x="2510237" y="3438290"/>
            <a:ext cx="7162800" cy="1466160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5888A04D-8E9C-4BDE-8175-18E5D1216679}"/>
              </a:ext>
            </a:extLst>
          </p:cNvPr>
          <p:cNvSpPr/>
          <p:nvPr/>
        </p:nvSpPr>
        <p:spPr>
          <a:xfrm>
            <a:off x="5939245" y="3038003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286FED22-C591-4274-A784-82C9FC94C9C2}"/>
              </a:ext>
            </a:extLst>
          </p:cNvPr>
          <p:cNvSpPr/>
          <p:nvPr/>
        </p:nvSpPr>
        <p:spPr>
          <a:xfrm>
            <a:off x="5934886" y="4993953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CA24D74-0048-4A9F-9F66-BAD334B54875}"/>
              </a:ext>
            </a:extLst>
          </p:cNvPr>
          <p:cNvSpPr/>
          <p:nvPr/>
        </p:nvSpPr>
        <p:spPr>
          <a:xfrm>
            <a:off x="3071940" y="5454915"/>
            <a:ext cx="6039395" cy="805157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E883A6-9D83-4C62-915D-3BA3274BA2DB}"/>
              </a:ext>
            </a:extLst>
          </p:cNvPr>
          <p:cNvSpPr txBox="1"/>
          <p:nvPr/>
        </p:nvSpPr>
        <p:spPr>
          <a:xfrm>
            <a:off x="3211278" y="5534327"/>
            <a:ext cx="576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P-value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매우 작으므로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귀무가설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기각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즉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범죄발생건수가 지역에 따라 다르다고 할 수 있음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FF40CE-B28D-4F4D-851E-6AE29789F8A3}"/>
              </a:ext>
            </a:extLst>
          </p:cNvPr>
          <p:cNvGrpSpPr/>
          <p:nvPr/>
        </p:nvGrpSpPr>
        <p:grpSpPr>
          <a:xfrm>
            <a:off x="3071940" y="5459342"/>
            <a:ext cx="6039395" cy="805157"/>
            <a:chOff x="3280973" y="181406"/>
            <a:chExt cx="6039395" cy="80515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A929186-6926-47C7-A411-C1605DE7F07F}"/>
                </a:ext>
              </a:extLst>
            </p:cNvPr>
            <p:cNvSpPr/>
            <p:nvPr/>
          </p:nvSpPr>
          <p:spPr>
            <a:xfrm>
              <a:off x="3280973" y="181406"/>
              <a:ext cx="6039395" cy="805157"/>
            </a:xfrm>
            <a:prstGeom prst="rect">
              <a:avLst/>
            </a:prstGeom>
            <a:solidFill>
              <a:srgbClr val="E2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112C38-A31C-40C2-BAAB-D6812B6D826B}"/>
                </a:ext>
              </a:extLst>
            </p:cNvPr>
            <p:cNvSpPr txBox="1"/>
            <p:nvPr/>
          </p:nvSpPr>
          <p:spPr>
            <a:xfrm>
              <a:off x="3420310" y="441762"/>
              <a:ext cx="5760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주제를 연구할 필요가 있음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E5D978A-97F1-41D1-9F08-856BACD8950A}"/>
              </a:ext>
            </a:extLst>
          </p:cNvPr>
          <p:cNvSpPr/>
          <p:nvPr/>
        </p:nvSpPr>
        <p:spPr>
          <a:xfrm>
            <a:off x="6760125" y="3950677"/>
            <a:ext cx="1141229" cy="23264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8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다중공선성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확인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히트맵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7D8583-D4ED-472F-990D-CD820B156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04" y="573314"/>
            <a:ext cx="7868194" cy="5521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9D47CD-4D5B-41C5-BE98-8A60B2C36E8D}"/>
              </a:ext>
            </a:extLst>
          </p:cNvPr>
          <p:cNvSpPr txBox="1"/>
          <p:nvPr/>
        </p:nvSpPr>
        <p:spPr>
          <a:xfrm>
            <a:off x="1064333" y="2862980"/>
            <a:ext cx="371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연관성이 높은 변수들이 몇 가지 보임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2E01A-2555-4F27-9BB2-C2EB0E341AB0}"/>
              </a:ext>
            </a:extLst>
          </p:cNvPr>
          <p:cNvSpPr txBox="1"/>
          <p:nvPr/>
        </p:nvSpPr>
        <p:spPr>
          <a:xfrm>
            <a:off x="1064333" y="1898706"/>
            <a:ext cx="641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변수의 수가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23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개로 많기 때문에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다중공선성이 있을 것으로 예상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7437CFF-089F-664F-968A-941A96E71A2D}"/>
              </a:ext>
            </a:extLst>
          </p:cNvPr>
          <p:cNvCxnSpPr>
            <a:cxnSpLocks/>
          </p:cNvCxnSpPr>
          <p:nvPr/>
        </p:nvCxnSpPr>
        <p:spPr>
          <a:xfrm>
            <a:off x="1163782" y="2287130"/>
            <a:ext cx="62068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1877A24-8FC5-6E41-A90D-DC141F393E91}"/>
              </a:ext>
            </a:extLst>
          </p:cNvPr>
          <p:cNvCxnSpPr>
            <a:cxnSpLocks/>
          </p:cNvCxnSpPr>
          <p:nvPr/>
        </p:nvCxnSpPr>
        <p:spPr>
          <a:xfrm>
            <a:off x="1163782" y="3232312"/>
            <a:ext cx="35190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04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b="1" dirty="0" err="1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다중공선성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확인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변수 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DC33EA-D96C-4B0D-8019-91460C9D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09" y="2575188"/>
            <a:ext cx="2673711" cy="5638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98A652-148D-4AB8-8EBE-861F93B50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 b="90356"/>
          <a:stretch/>
        </p:blipFill>
        <p:spPr>
          <a:xfrm>
            <a:off x="1162842" y="5006476"/>
            <a:ext cx="3895047" cy="409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60C27E-E97B-424A-B779-B890D393AB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5" r="15758" b="645"/>
          <a:stretch/>
        </p:blipFill>
        <p:spPr>
          <a:xfrm>
            <a:off x="7274738" y="3610090"/>
            <a:ext cx="3264641" cy="3693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51BB52-E487-4F64-B179-FFB7D775C902}"/>
              </a:ext>
            </a:extLst>
          </p:cNvPr>
          <p:cNvSpPr/>
          <p:nvPr/>
        </p:nvSpPr>
        <p:spPr>
          <a:xfrm>
            <a:off x="1362700" y="1479649"/>
            <a:ext cx="3567869" cy="522017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CDCA7-C45A-4CF5-9D47-89D64DE48C79}"/>
              </a:ext>
            </a:extLst>
          </p:cNvPr>
          <p:cNvSpPr txBox="1"/>
          <p:nvPr/>
        </p:nvSpPr>
        <p:spPr>
          <a:xfrm>
            <a:off x="1362700" y="1572302"/>
            <a:ext cx="356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VIF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지수가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이상인 변수 제거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046BE4E-E015-463E-A0D5-E9F3074ED0DD}"/>
              </a:ext>
            </a:extLst>
          </p:cNvPr>
          <p:cNvSpPr/>
          <p:nvPr/>
        </p:nvSpPr>
        <p:spPr>
          <a:xfrm>
            <a:off x="2960718" y="2114380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DE1D0CC-61D2-4F11-A507-28869AF3908E}"/>
              </a:ext>
            </a:extLst>
          </p:cNvPr>
          <p:cNvSpPr/>
          <p:nvPr/>
        </p:nvSpPr>
        <p:spPr>
          <a:xfrm>
            <a:off x="2945549" y="4532661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34CD25F-42DD-402B-8505-42E62BA9E66C}"/>
              </a:ext>
            </a:extLst>
          </p:cNvPr>
          <p:cNvSpPr/>
          <p:nvPr/>
        </p:nvSpPr>
        <p:spPr>
          <a:xfrm>
            <a:off x="8749653" y="3061478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E92612-9D65-4D5E-9A23-66CA18A3560E}"/>
              </a:ext>
            </a:extLst>
          </p:cNvPr>
          <p:cNvCxnSpPr>
            <a:cxnSpLocks/>
          </p:cNvCxnSpPr>
          <p:nvPr/>
        </p:nvCxnSpPr>
        <p:spPr>
          <a:xfrm>
            <a:off x="5899454" y="1386197"/>
            <a:ext cx="0" cy="4524656"/>
          </a:xfrm>
          <a:prstGeom prst="line">
            <a:avLst/>
          </a:prstGeom>
          <a:ln>
            <a:solidFill>
              <a:srgbClr val="143C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47D3471-C016-4FF3-8C02-3F090E1FB241}"/>
              </a:ext>
            </a:extLst>
          </p:cNvPr>
          <p:cNvSpPr/>
          <p:nvPr/>
        </p:nvSpPr>
        <p:spPr>
          <a:xfrm>
            <a:off x="2960718" y="3214849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9367D9-067D-4E17-AC07-565A747C8D43}"/>
              </a:ext>
            </a:extLst>
          </p:cNvPr>
          <p:cNvGrpSpPr/>
          <p:nvPr/>
        </p:nvGrpSpPr>
        <p:grpSpPr>
          <a:xfrm>
            <a:off x="1064333" y="3430810"/>
            <a:ext cx="4092063" cy="1260000"/>
            <a:chOff x="1026154" y="3772954"/>
            <a:chExt cx="4092063" cy="1260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965EE7-7D65-4D9D-8A75-EDCF6AF13A8B}"/>
                </a:ext>
              </a:extLst>
            </p:cNvPr>
            <p:cNvSpPr/>
            <p:nvPr/>
          </p:nvSpPr>
          <p:spPr>
            <a:xfrm>
              <a:off x="1262191" y="4136516"/>
              <a:ext cx="3856026" cy="522017"/>
            </a:xfrm>
            <a:prstGeom prst="rect">
              <a:avLst/>
            </a:prstGeom>
            <a:solidFill>
              <a:srgbClr val="E2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240DDBE-446D-47FF-B977-43B29D055B42}"/>
                </a:ext>
              </a:extLst>
            </p:cNvPr>
            <p:cNvGrpSpPr/>
            <p:nvPr/>
          </p:nvGrpSpPr>
          <p:grpSpPr>
            <a:xfrm>
              <a:off x="1026154" y="3772954"/>
              <a:ext cx="1260000" cy="1260000"/>
              <a:chOff x="6348549" y="464456"/>
              <a:chExt cx="1260000" cy="126000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408B73E-2C9A-4E7B-8A15-31C4C4EF32C0}"/>
                  </a:ext>
                </a:extLst>
              </p:cNvPr>
              <p:cNvSpPr/>
              <p:nvPr/>
            </p:nvSpPr>
            <p:spPr>
              <a:xfrm>
                <a:off x="6348549" y="464456"/>
                <a:ext cx="1260000" cy="1260000"/>
              </a:xfrm>
              <a:prstGeom prst="ellipse">
                <a:avLst/>
              </a:prstGeom>
              <a:solidFill>
                <a:srgbClr val="E2E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46373BC1-523E-4627-B90D-5504A1FC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37358" y="682171"/>
                <a:ext cx="882382" cy="882382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6339347-9899-43E7-90F8-ABD1E5059EA7}"/>
                </a:ext>
              </a:extLst>
            </p:cNvPr>
            <p:cNvSpPr txBox="1"/>
            <p:nvPr/>
          </p:nvSpPr>
          <p:spPr>
            <a:xfrm>
              <a:off x="2243938" y="4212858"/>
              <a:ext cx="2741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변수 </a:t>
              </a:r>
              <a:r>
                <a:rPr lang="en-US" altLang="ko-KR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FM(</a:t>
              </a:r>
              <a:r>
                <a:rPr lang="ko-KR" altLang="en-US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남녀성비</a:t>
              </a:r>
              <a:r>
                <a:rPr lang="en-US" altLang="ko-KR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) </a:t>
              </a:r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제거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D7A22D0-4B0F-4F39-AC9A-995905D03657}"/>
              </a:ext>
            </a:extLst>
          </p:cNvPr>
          <p:cNvGrpSpPr/>
          <p:nvPr/>
        </p:nvGrpSpPr>
        <p:grpSpPr>
          <a:xfrm>
            <a:off x="6651076" y="1932687"/>
            <a:ext cx="4144562" cy="1260000"/>
            <a:chOff x="1026154" y="3772954"/>
            <a:chExt cx="4177810" cy="1260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CCE835D-C521-41EC-8C2C-BFDCE6C009A5}"/>
                </a:ext>
              </a:extLst>
            </p:cNvPr>
            <p:cNvSpPr/>
            <p:nvPr/>
          </p:nvSpPr>
          <p:spPr>
            <a:xfrm>
              <a:off x="1403201" y="4035863"/>
              <a:ext cx="3800763" cy="776709"/>
            </a:xfrm>
            <a:prstGeom prst="rect">
              <a:avLst/>
            </a:prstGeom>
            <a:solidFill>
              <a:srgbClr val="E2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E4B5020-9A3A-49C4-8C03-155DDC4CD082}"/>
                </a:ext>
              </a:extLst>
            </p:cNvPr>
            <p:cNvSpPr/>
            <p:nvPr/>
          </p:nvSpPr>
          <p:spPr>
            <a:xfrm>
              <a:off x="1026154" y="3772954"/>
              <a:ext cx="1260000" cy="1260000"/>
            </a:xfrm>
            <a:prstGeom prst="ellipse">
              <a:avLst/>
            </a:prstGeom>
            <a:solidFill>
              <a:srgbClr val="E2E6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F7339F-6BAA-4BCB-B422-6495BFE15933}"/>
                </a:ext>
              </a:extLst>
            </p:cNvPr>
            <p:cNvSpPr txBox="1"/>
            <p:nvPr/>
          </p:nvSpPr>
          <p:spPr>
            <a:xfrm>
              <a:off x="2439363" y="4089320"/>
              <a:ext cx="2582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변수 </a:t>
              </a:r>
              <a:r>
                <a:rPr lang="en-US" altLang="ko-KR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OldmanWelfare</a:t>
              </a:r>
              <a:endPara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/>
              <a:r>
                <a:rPr lang="en-US" altLang="ko-KR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(</a:t>
              </a:r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복지시설현황</a:t>
              </a:r>
              <a:r>
                <a:rPr lang="en-US" altLang="ko-KR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) </a:t>
              </a:r>
              <a:r>
                <a:rPr lang="ko-KR" altLang="en-US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제거</a:t>
              </a:r>
            </a:p>
          </p:txBody>
        </p:sp>
      </p:grp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2898A3A3-DD6D-43CA-A369-E5EF6BA90D34}"/>
              </a:ext>
            </a:extLst>
          </p:cNvPr>
          <p:cNvSpPr/>
          <p:nvPr/>
        </p:nvSpPr>
        <p:spPr>
          <a:xfrm>
            <a:off x="8752974" y="1646482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F7BFA8D-2D43-4631-944B-EC3E2CDE0C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06" y="1956244"/>
            <a:ext cx="1143000" cy="11430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953A429-FD29-48D7-9D04-3314330B038C}"/>
              </a:ext>
            </a:extLst>
          </p:cNvPr>
          <p:cNvSpPr/>
          <p:nvPr/>
        </p:nvSpPr>
        <p:spPr>
          <a:xfrm>
            <a:off x="6937596" y="4672235"/>
            <a:ext cx="3856026" cy="72267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7C2B7CD-58CA-4587-9846-EA3921E10ADF}"/>
              </a:ext>
            </a:extLst>
          </p:cNvPr>
          <p:cNvSpPr/>
          <p:nvPr/>
        </p:nvSpPr>
        <p:spPr>
          <a:xfrm>
            <a:off x="6701559" y="4399155"/>
            <a:ext cx="1260000" cy="1260000"/>
          </a:xfrm>
          <a:prstGeom prst="ellipse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FC5BBF-0BD1-416B-B3D3-1F8DD8E58E98}"/>
              </a:ext>
            </a:extLst>
          </p:cNvPr>
          <p:cNvSpPr txBox="1"/>
          <p:nvPr/>
        </p:nvSpPr>
        <p:spPr>
          <a:xfrm>
            <a:off x="7808448" y="4721731"/>
            <a:ext cx="274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변수 </a:t>
            </a:r>
            <a:r>
              <a:rPr lang="en-US" altLang="ko-KR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PopDensity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인구밀도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제거</a:t>
            </a: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BA1DDB7B-C28F-4E72-86D2-A8EB0AE8B25E}"/>
              </a:ext>
            </a:extLst>
          </p:cNvPr>
          <p:cNvSpPr/>
          <p:nvPr/>
        </p:nvSpPr>
        <p:spPr>
          <a:xfrm>
            <a:off x="8749653" y="4158702"/>
            <a:ext cx="314812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310299EC-9A72-402A-A2EC-F2D659606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6133" y="4533998"/>
            <a:ext cx="870852" cy="8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87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상관분석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837AAFE-C192-4C8D-B7C5-B691864C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6" y="1731976"/>
            <a:ext cx="3512913" cy="415044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DAEB3EE-6C46-4F92-AC04-6E6C1BB679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8" b="668"/>
          <a:stretch/>
        </p:blipFill>
        <p:spPr>
          <a:xfrm>
            <a:off x="4658002" y="1730806"/>
            <a:ext cx="3563114" cy="41504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B5635C-41DC-4342-89FE-509554A96F66}"/>
              </a:ext>
            </a:extLst>
          </p:cNvPr>
          <p:cNvSpPr/>
          <p:nvPr/>
        </p:nvSpPr>
        <p:spPr>
          <a:xfrm>
            <a:off x="668876" y="2512202"/>
            <a:ext cx="3512912" cy="2220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71EF9E-512C-49A8-9B2D-BF38BBD992F9}"/>
              </a:ext>
            </a:extLst>
          </p:cNvPr>
          <p:cNvSpPr txBox="1"/>
          <p:nvPr/>
        </p:nvSpPr>
        <p:spPr>
          <a:xfrm>
            <a:off x="8683474" y="1548730"/>
            <a:ext cx="2797725" cy="109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제주의 데이터만 가지고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회귀분석을 하려했으나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표본이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8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밖에 안 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204CCD-B48C-406B-8E25-EAA1A414AC4B}"/>
              </a:ext>
            </a:extLst>
          </p:cNvPr>
          <p:cNvSpPr txBox="1"/>
          <p:nvPr/>
        </p:nvSpPr>
        <p:spPr>
          <a:xfrm>
            <a:off x="4842807" y="1294983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제주의 데이터로 상관분석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877785-B1F8-4C2C-A8B8-0B02D94E995C}"/>
              </a:ext>
            </a:extLst>
          </p:cNvPr>
          <p:cNvSpPr txBox="1"/>
          <p:nvPr/>
        </p:nvSpPr>
        <p:spPr>
          <a:xfrm>
            <a:off x="956019" y="1294983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전국 데이터로 상관분석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3012999-2558-4FBA-AF89-9B2C1D43FB16}"/>
              </a:ext>
            </a:extLst>
          </p:cNvPr>
          <p:cNvSpPr/>
          <p:nvPr/>
        </p:nvSpPr>
        <p:spPr>
          <a:xfrm>
            <a:off x="668876" y="4275221"/>
            <a:ext cx="3512912" cy="2220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B6B08D-1781-4CD7-BBAB-63F728D7F3FA}"/>
              </a:ext>
            </a:extLst>
          </p:cNvPr>
          <p:cNvSpPr/>
          <p:nvPr/>
        </p:nvSpPr>
        <p:spPr>
          <a:xfrm>
            <a:off x="668876" y="4497288"/>
            <a:ext cx="3512912" cy="2220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F45ECC-3944-4224-845E-8A57B904D437}"/>
              </a:ext>
            </a:extLst>
          </p:cNvPr>
          <p:cNvSpPr/>
          <p:nvPr/>
        </p:nvSpPr>
        <p:spPr>
          <a:xfrm>
            <a:off x="668876" y="5051110"/>
            <a:ext cx="3512912" cy="2220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6FBE34-1FE0-4B89-8D0D-6D7B8D42DF02}"/>
              </a:ext>
            </a:extLst>
          </p:cNvPr>
          <p:cNvSpPr/>
          <p:nvPr/>
        </p:nvSpPr>
        <p:spPr>
          <a:xfrm>
            <a:off x="4630292" y="2130608"/>
            <a:ext cx="3563114" cy="2097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01D1E2-CB51-438C-8ADD-869257895D80}"/>
              </a:ext>
            </a:extLst>
          </p:cNvPr>
          <p:cNvSpPr/>
          <p:nvPr/>
        </p:nvSpPr>
        <p:spPr>
          <a:xfrm>
            <a:off x="4644147" y="2530410"/>
            <a:ext cx="3563114" cy="20976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A86291-1AA6-418D-B8B4-EC1D190647EB}"/>
              </a:ext>
            </a:extLst>
          </p:cNvPr>
          <p:cNvSpPr/>
          <p:nvPr/>
        </p:nvSpPr>
        <p:spPr>
          <a:xfrm>
            <a:off x="4644147" y="2914698"/>
            <a:ext cx="3563114" cy="77273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55A01F-4A7B-4417-8C82-31A0D622237D}"/>
              </a:ext>
            </a:extLst>
          </p:cNvPr>
          <p:cNvSpPr/>
          <p:nvPr/>
        </p:nvSpPr>
        <p:spPr>
          <a:xfrm>
            <a:off x="4644147" y="4304008"/>
            <a:ext cx="3563114" cy="11469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화살표: 아래쪽 41">
            <a:extLst>
              <a:ext uri="{FF2B5EF4-FFF2-40B4-BE49-F238E27FC236}">
                <a16:creationId xmlns:a16="http://schemas.microsoft.com/office/drawing/2014/main" id="{37EC25B2-6B0D-454D-8F70-47D004FFBAFD}"/>
              </a:ext>
            </a:extLst>
          </p:cNvPr>
          <p:cNvSpPr/>
          <p:nvPr/>
        </p:nvSpPr>
        <p:spPr>
          <a:xfrm>
            <a:off x="9925581" y="2776399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EF90A3-C95D-4041-88D8-EE49B34CB8FB}"/>
              </a:ext>
            </a:extLst>
          </p:cNvPr>
          <p:cNvSpPr txBox="1"/>
          <p:nvPr/>
        </p:nvSpPr>
        <p:spPr>
          <a:xfrm>
            <a:off x="8683474" y="3273485"/>
            <a:ext cx="2797725" cy="75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문제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신뢰성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문제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과적합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3A2959-3358-C64C-AF55-01ABCEC6FC92}"/>
              </a:ext>
            </a:extLst>
          </p:cNvPr>
          <p:cNvSpPr txBox="1"/>
          <p:nvPr/>
        </p:nvSpPr>
        <p:spPr>
          <a:xfrm>
            <a:off x="8683471" y="4651992"/>
            <a:ext cx="2797725" cy="75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회귀분석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-&gt;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주성분 분석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분석방법을 바꿈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화살표: 아래쪽 41">
            <a:extLst>
              <a:ext uri="{FF2B5EF4-FFF2-40B4-BE49-F238E27FC236}">
                <a16:creationId xmlns:a16="http://schemas.microsoft.com/office/drawing/2014/main" id="{33BCA082-615E-FD42-BE02-0DEA6E4A625D}"/>
              </a:ext>
            </a:extLst>
          </p:cNvPr>
          <p:cNvSpPr/>
          <p:nvPr/>
        </p:nvSpPr>
        <p:spPr>
          <a:xfrm>
            <a:off x="9925580" y="4157258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D0E5D0-66C5-4EB5-8072-B41F0BFF7A9A}"/>
              </a:ext>
            </a:extLst>
          </p:cNvPr>
          <p:cNvSpPr/>
          <p:nvPr/>
        </p:nvSpPr>
        <p:spPr>
          <a:xfrm>
            <a:off x="3076302" y="1871263"/>
            <a:ext cx="6039395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F8DFC-E7EE-4BCD-8A64-C804C85E70AE}"/>
              </a:ext>
            </a:extLst>
          </p:cNvPr>
          <p:cNvSpPr txBox="1"/>
          <p:nvPr/>
        </p:nvSpPr>
        <p:spPr>
          <a:xfrm>
            <a:off x="3215640" y="2030089"/>
            <a:ext cx="57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실시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DBD0DCD-6A35-4DB7-87D0-5BAD4722F2DF}"/>
              </a:ext>
            </a:extLst>
          </p:cNvPr>
          <p:cNvSpPr/>
          <p:nvPr/>
        </p:nvSpPr>
        <p:spPr>
          <a:xfrm>
            <a:off x="5939244" y="2717072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9EC45C-E848-4932-8479-551945356651}"/>
              </a:ext>
            </a:extLst>
          </p:cNvPr>
          <p:cNvSpPr/>
          <p:nvPr/>
        </p:nvSpPr>
        <p:spPr>
          <a:xfrm>
            <a:off x="3076302" y="3211916"/>
            <a:ext cx="6039395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BADBF-10D3-4691-A853-5663E176FC1D}"/>
              </a:ext>
            </a:extLst>
          </p:cNvPr>
          <p:cNvSpPr txBox="1"/>
          <p:nvPr/>
        </p:nvSpPr>
        <p:spPr>
          <a:xfrm>
            <a:off x="3215640" y="3245230"/>
            <a:ext cx="576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기준 인구 천명당 범죄발생건수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하위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도시에 대해 분석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606C48C-52D1-4B81-BD00-B1E120937C1A}"/>
              </a:ext>
            </a:extLst>
          </p:cNvPr>
          <p:cNvSpPr/>
          <p:nvPr/>
        </p:nvSpPr>
        <p:spPr>
          <a:xfrm>
            <a:off x="5939244" y="4057725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CA4D33-7F7B-48D4-A8FF-426EC11A404A}"/>
              </a:ext>
            </a:extLst>
          </p:cNvPr>
          <p:cNvSpPr/>
          <p:nvPr/>
        </p:nvSpPr>
        <p:spPr>
          <a:xfrm>
            <a:off x="3076302" y="4519255"/>
            <a:ext cx="6039395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D1891-2536-480A-9943-1B1FAB0413E0}"/>
              </a:ext>
            </a:extLst>
          </p:cNvPr>
          <p:cNvSpPr txBox="1"/>
          <p:nvPr/>
        </p:nvSpPr>
        <p:spPr>
          <a:xfrm>
            <a:off x="3215640" y="4552569"/>
            <a:ext cx="576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위의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도시에 대하여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변화 성향 분석하기</a:t>
            </a:r>
          </a:p>
        </p:txBody>
      </p:sp>
    </p:spTree>
    <p:extLst>
      <p:ext uri="{BB962C8B-B14F-4D97-AF65-F5344CB8AC3E}">
        <p14:creationId xmlns:p14="http://schemas.microsoft.com/office/powerpoint/2010/main" val="2659939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10" name="그림 9" descr="검은색이(가) 표시된 사진&#10;&#10;자동 생성된 설명">
            <a:extLst>
              <a:ext uri="{FF2B5EF4-FFF2-40B4-BE49-F238E27FC236}">
                <a16:creationId xmlns:a16="http://schemas.microsoft.com/office/drawing/2014/main" id="{DBE71E83-C922-4215-96D7-7DD64B39F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17" y="2018185"/>
            <a:ext cx="9638565" cy="16554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658DD7-8B36-4368-B63A-D8F7A4E04CAB}"/>
              </a:ext>
            </a:extLst>
          </p:cNvPr>
          <p:cNvSpPr/>
          <p:nvPr/>
        </p:nvSpPr>
        <p:spPr>
          <a:xfrm>
            <a:off x="3032306" y="2808514"/>
            <a:ext cx="3455029" cy="203627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D0E5D0-66C5-4EB5-8072-B41F0BFF7A9A}"/>
              </a:ext>
            </a:extLst>
          </p:cNvPr>
          <p:cNvSpPr/>
          <p:nvPr/>
        </p:nvSpPr>
        <p:spPr>
          <a:xfrm>
            <a:off x="3534473" y="4223254"/>
            <a:ext cx="5035062" cy="686983"/>
          </a:xfrm>
          <a:prstGeom prst="rect">
            <a:avLst/>
          </a:prstGeom>
          <a:solidFill>
            <a:srgbClr val="E2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F8DFC-E7EE-4BCD-8A64-C804C85E70AE}"/>
              </a:ext>
            </a:extLst>
          </p:cNvPr>
          <p:cNvSpPr txBox="1"/>
          <p:nvPr/>
        </p:nvSpPr>
        <p:spPr>
          <a:xfrm>
            <a:off x="3171644" y="4382080"/>
            <a:ext cx="57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주성분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개를 사용한다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DBD0DCD-6A35-4DB7-87D0-5BAD4722F2DF}"/>
              </a:ext>
            </a:extLst>
          </p:cNvPr>
          <p:cNvSpPr/>
          <p:nvPr/>
        </p:nvSpPr>
        <p:spPr>
          <a:xfrm>
            <a:off x="5895250" y="3819110"/>
            <a:ext cx="313509" cy="369332"/>
          </a:xfrm>
          <a:prstGeom prst="downArrow">
            <a:avLst/>
          </a:prstGeom>
          <a:solidFill>
            <a:srgbClr val="76717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7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32C81D-26F5-E445-93C9-25455FCC5CA3}"/>
              </a:ext>
            </a:extLst>
          </p:cNvPr>
          <p:cNvSpPr/>
          <p:nvPr/>
        </p:nvSpPr>
        <p:spPr>
          <a:xfrm>
            <a:off x="6044955" y="2912694"/>
            <a:ext cx="4704733" cy="99357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24" name="그림 2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E8F2743-5E2A-462D-B58C-C679B4191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9" y="1326145"/>
            <a:ext cx="5097098" cy="4868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C83C85-8C63-4CAE-A277-F365904A1AB1}"/>
              </a:ext>
            </a:extLst>
          </p:cNvPr>
          <p:cNvSpPr txBox="1"/>
          <p:nvPr/>
        </p:nvSpPr>
        <p:spPr>
          <a:xfrm>
            <a:off x="6209474" y="3032650"/>
            <a:ext cx="4375697" cy="75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상위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도시와 하위 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도시를 보았을 때</a:t>
            </a:r>
            <a:r>
              <a: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크게 세 그룹으로 나뉘는 걸 확인</a:t>
            </a:r>
            <a:endParaRPr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98AAC4-E97D-4CAC-BDF4-537A7EC55736}"/>
              </a:ext>
            </a:extLst>
          </p:cNvPr>
          <p:cNvSpPr/>
          <p:nvPr/>
        </p:nvSpPr>
        <p:spPr>
          <a:xfrm>
            <a:off x="1521030" y="4006257"/>
            <a:ext cx="380133" cy="16996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0CE8EA-8529-4E28-82EB-C8F8407F9110}"/>
              </a:ext>
            </a:extLst>
          </p:cNvPr>
          <p:cNvSpPr/>
          <p:nvPr/>
        </p:nvSpPr>
        <p:spPr>
          <a:xfrm>
            <a:off x="3765518" y="2855032"/>
            <a:ext cx="510453" cy="193501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210FCD-B7EE-4F98-9036-E40FF0BD9BD1}"/>
              </a:ext>
            </a:extLst>
          </p:cNvPr>
          <p:cNvSpPr/>
          <p:nvPr/>
        </p:nvSpPr>
        <p:spPr>
          <a:xfrm>
            <a:off x="2269553" y="3835455"/>
            <a:ext cx="613429" cy="18991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9F216A-97BA-4D65-8E5C-9DD916BE74A6}"/>
              </a:ext>
            </a:extLst>
          </p:cNvPr>
          <p:cNvSpPr/>
          <p:nvPr/>
        </p:nvSpPr>
        <p:spPr>
          <a:xfrm>
            <a:off x="4585156" y="5361410"/>
            <a:ext cx="528449" cy="193166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881A64-7E97-420C-978E-112247B882ED}"/>
              </a:ext>
            </a:extLst>
          </p:cNvPr>
          <p:cNvSpPr/>
          <p:nvPr/>
        </p:nvSpPr>
        <p:spPr>
          <a:xfrm>
            <a:off x="4453589" y="4308864"/>
            <a:ext cx="447208" cy="17104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BDD565-07DA-44D7-9DF6-943A988542EC}"/>
              </a:ext>
            </a:extLst>
          </p:cNvPr>
          <p:cNvSpPr/>
          <p:nvPr/>
        </p:nvSpPr>
        <p:spPr>
          <a:xfrm>
            <a:off x="3774748" y="3210791"/>
            <a:ext cx="527089" cy="188301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91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46DF3F87-63B6-A54A-BCDC-0517172D8FCE}"/>
              </a:ext>
            </a:extLst>
          </p:cNvPr>
          <p:cNvSpPr/>
          <p:nvPr/>
        </p:nvSpPr>
        <p:spPr>
          <a:xfrm>
            <a:off x="1177487" y="3758813"/>
            <a:ext cx="3521675" cy="1296948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FE9B4AB-7D16-7441-8AE4-DEC188671AA8}"/>
              </a:ext>
            </a:extLst>
          </p:cNvPr>
          <p:cNvSpPr/>
          <p:nvPr/>
        </p:nvSpPr>
        <p:spPr>
          <a:xfrm>
            <a:off x="1177488" y="2083119"/>
            <a:ext cx="3521675" cy="1296948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A1FCDA-FDB8-4823-A843-A4D14887A131}"/>
              </a:ext>
            </a:extLst>
          </p:cNvPr>
          <p:cNvSpPr txBox="1"/>
          <p:nvPr/>
        </p:nvSpPr>
        <p:spPr>
          <a:xfrm>
            <a:off x="1341577" y="2223761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 천명당 범죄발생건수</a:t>
            </a:r>
            <a:endParaRPr lang="en-US" altLang="ko-KR" b="1" spc="3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상위 </a:t>
            </a:r>
            <a:r>
              <a:rPr lang="en-US" altLang="ko-KR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F72C4-A0CD-493D-9C5E-FBE560FAB8E1}"/>
              </a:ext>
            </a:extLst>
          </p:cNvPr>
          <p:cNvSpPr txBox="1"/>
          <p:nvPr/>
        </p:nvSpPr>
        <p:spPr>
          <a:xfrm>
            <a:off x="1010572" y="2945006"/>
            <a:ext cx="385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     광주     경남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00D54D8-8E76-4A85-B7B4-C9F12EFCF685}"/>
              </a:ext>
            </a:extLst>
          </p:cNvPr>
          <p:cNvSpPr/>
          <p:nvPr/>
        </p:nvSpPr>
        <p:spPr>
          <a:xfrm rot="16200000">
            <a:off x="5495135" y="2826081"/>
            <a:ext cx="753849" cy="1464161"/>
          </a:xfrm>
          <a:prstGeom prst="downArrow">
            <a:avLst/>
          </a:prstGeom>
          <a:solidFill>
            <a:srgbClr val="76717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637FA1-509C-4D27-88E1-57078573A57B}"/>
              </a:ext>
            </a:extLst>
          </p:cNvPr>
          <p:cNvSpPr/>
          <p:nvPr/>
        </p:nvSpPr>
        <p:spPr>
          <a:xfrm>
            <a:off x="6906425" y="1673880"/>
            <a:ext cx="4085872" cy="3855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0C836-71F8-4196-8BE7-F0FC19D8D09C}"/>
              </a:ext>
            </a:extLst>
          </p:cNvPr>
          <p:cNvSpPr txBox="1"/>
          <p:nvPr/>
        </p:nvSpPr>
        <p:spPr>
          <a:xfrm>
            <a:off x="7161468" y="194826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endParaRPr lang="ko-KR" altLang="en-US" sz="2000" b="1" spc="3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EFE5E2-8842-4B06-A403-6E657A84C498}"/>
              </a:ext>
            </a:extLst>
          </p:cNvPr>
          <p:cNvSpPr txBox="1"/>
          <p:nvPr/>
        </p:nvSpPr>
        <p:spPr>
          <a:xfrm>
            <a:off x="7182307" y="2341104"/>
            <a:ext cx="380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경남 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-&gt;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 높은 지역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2F7AB-8525-40DF-AEF1-C6B876839963}"/>
              </a:ext>
            </a:extLst>
          </p:cNvPr>
          <p:cNvSpPr txBox="1"/>
          <p:nvPr/>
        </p:nvSpPr>
        <p:spPr>
          <a:xfrm>
            <a:off x="4939794" y="3404272"/>
            <a:ext cx="1725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주성분을 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5F7553-BED4-C041-A1ED-DDB8646111F1}"/>
              </a:ext>
            </a:extLst>
          </p:cNvPr>
          <p:cNvSpPr txBox="1"/>
          <p:nvPr/>
        </p:nvSpPr>
        <p:spPr>
          <a:xfrm>
            <a:off x="1341577" y="3858218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 천명당 범죄발생건수</a:t>
            </a:r>
            <a:endParaRPr lang="en-US" altLang="ko-KR" b="1" spc="3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하위 </a:t>
            </a:r>
            <a:r>
              <a:rPr lang="en-US" altLang="ko-KR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887C89-D08E-D042-8509-B3C7C1EE590D}"/>
              </a:ext>
            </a:extLst>
          </p:cNvPr>
          <p:cNvSpPr txBox="1"/>
          <p:nvPr/>
        </p:nvSpPr>
        <p:spPr>
          <a:xfrm>
            <a:off x="1010573" y="4563372"/>
            <a:ext cx="385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경기     인천     대전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9B6F26-974E-6741-8F2C-547F0D66BA4A}"/>
              </a:ext>
            </a:extLst>
          </p:cNvPr>
          <p:cNvSpPr txBox="1"/>
          <p:nvPr/>
        </p:nvSpPr>
        <p:spPr>
          <a:xfrm>
            <a:off x="7161468" y="3097968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endParaRPr lang="ko-KR" altLang="en-US" sz="2000" b="1" spc="3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6A8BD7-C529-FD48-9CD4-36C5ACB6F00E}"/>
              </a:ext>
            </a:extLst>
          </p:cNvPr>
          <p:cNvSpPr txBox="1"/>
          <p:nvPr/>
        </p:nvSpPr>
        <p:spPr>
          <a:xfrm>
            <a:off x="7182307" y="3490803"/>
            <a:ext cx="380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인천 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-&gt;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낮은 지역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915C5-F1FD-A549-BBC2-2E711DF15E72}"/>
              </a:ext>
            </a:extLst>
          </p:cNvPr>
          <p:cNvSpPr txBox="1"/>
          <p:nvPr/>
        </p:nvSpPr>
        <p:spPr>
          <a:xfrm>
            <a:off x="7161468" y="424691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spc="3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endParaRPr lang="ko-KR" altLang="en-US" sz="2000" b="1" spc="3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6626C0-F75E-324B-9BCF-339289C77E9B}"/>
              </a:ext>
            </a:extLst>
          </p:cNvPr>
          <p:cNvSpPr txBox="1"/>
          <p:nvPr/>
        </p:nvSpPr>
        <p:spPr>
          <a:xfrm>
            <a:off x="7182307" y="4639746"/>
            <a:ext cx="380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광주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대전 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-&gt; 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두 지역간의 비교 필요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84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14" name="그림 13" descr="실외이(가) 표시된 사진&#10;&#10;자동 생성된 설명">
            <a:extLst>
              <a:ext uri="{FF2B5EF4-FFF2-40B4-BE49-F238E27FC236}">
                <a16:creationId xmlns:a16="http://schemas.microsoft.com/office/drawing/2014/main" id="{9C34AC0B-D6E9-4569-8D54-4DCD0A2D5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2" b="1362"/>
          <a:stretch/>
        </p:blipFill>
        <p:spPr>
          <a:xfrm>
            <a:off x="485015" y="2257597"/>
            <a:ext cx="5859633" cy="28884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999C4-B676-4836-B4EB-39FA876789B6}"/>
              </a:ext>
            </a:extLst>
          </p:cNvPr>
          <p:cNvSpPr/>
          <p:nvPr/>
        </p:nvSpPr>
        <p:spPr>
          <a:xfrm>
            <a:off x="485015" y="4776671"/>
            <a:ext cx="5859633" cy="369332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9EE4D-0BD1-43A3-B254-C5F977020F8B}"/>
              </a:ext>
            </a:extLst>
          </p:cNvPr>
          <p:cNvSpPr txBox="1"/>
          <p:nvPr/>
        </p:nvSpPr>
        <p:spPr>
          <a:xfrm>
            <a:off x="6664801" y="2257597"/>
            <a:ext cx="234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경남 ∙ 제주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BFE7F-9418-4584-818E-1A45565117E3}"/>
              </a:ext>
            </a:extLst>
          </p:cNvPr>
          <p:cNvSpPr txBox="1"/>
          <p:nvPr/>
        </p:nvSpPr>
        <p:spPr>
          <a:xfrm>
            <a:off x="6664801" y="2792530"/>
            <a:ext cx="4741817" cy="21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경남과 제주 둘 다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높은 지역이다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둘 다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음의 방향으로 큰 설명력을 가지며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 ∙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인자에서 같은 음의 방향을 갖고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인자에서 같은 양의 방향을 갖는다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경남의 경우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갖는다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1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905FD4-297A-4A62-BA1E-BFE0D9A289B2}"/>
              </a:ext>
            </a:extLst>
          </p:cNvPr>
          <p:cNvGrpSpPr/>
          <p:nvPr/>
        </p:nvGrpSpPr>
        <p:grpSpPr>
          <a:xfrm>
            <a:off x="1394309" y="1215668"/>
            <a:ext cx="4342674" cy="2354694"/>
            <a:chOff x="203200" y="1263720"/>
            <a:chExt cx="4342674" cy="23546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FE724-1E44-44C9-854F-6A4E0EF2523C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B3A195F3-3409-416A-82CA-A2417136EB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7451784"/>
                </p:ext>
              </p:extLst>
            </p:nvPr>
          </p:nvGraphicFramePr>
          <p:xfrm>
            <a:off x="217714" y="1479649"/>
            <a:ext cx="4225109" cy="21205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82224B-172A-428C-94EA-FD7209F28FA2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74A46B-59F4-4551-AED9-C2390CD447B5}"/>
              </a:ext>
            </a:extLst>
          </p:cNvPr>
          <p:cNvGrpSpPr/>
          <p:nvPr/>
        </p:nvGrpSpPr>
        <p:grpSpPr>
          <a:xfrm>
            <a:off x="1394309" y="3829738"/>
            <a:ext cx="4342674" cy="2354694"/>
            <a:chOff x="217714" y="3852509"/>
            <a:chExt cx="4342674" cy="23546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59764F-0AEB-41A7-9BF3-91DB5615A7A8}"/>
                </a:ext>
              </a:extLst>
            </p:cNvPr>
            <p:cNvSpPr/>
            <p:nvPr/>
          </p:nvSpPr>
          <p:spPr>
            <a:xfrm>
              <a:off x="217714" y="3852509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B51ACA-F933-4AEB-9A65-B5A9D7976862}"/>
                </a:ext>
              </a:extLst>
            </p:cNvPr>
            <p:cNvSpPr/>
            <p:nvPr/>
          </p:nvSpPr>
          <p:spPr>
            <a:xfrm>
              <a:off x="232228" y="3852509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4EEC8682-765E-4449-A0E2-8AF0DB51DA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60217261"/>
                </p:ext>
              </p:extLst>
            </p:nvPr>
          </p:nvGraphicFramePr>
          <p:xfrm>
            <a:off x="375552" y="4141554"/>
            <a:ext cx="4067271" cy="2040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FB95E4-A2A2-41E9-8280-AF556F6D47AF}"/>
              </a:ext>
            </a:extLst>
          </p:cNvPr>
          <p:cNvGrpSpPr/>
          <p:nvPr/>
        </p:nvGrpSpPr>
        <p:grpSpPr>
          <a:xfrm>
            <a:off x="6242498" y="2487937"/>
            <a:ext cx="4342674" cy="2354694"/>
            <a:chOff x="4958529" y="3429000"/>
            <a:chExt cx="4342674" cy="235469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6954D5-2DF9-466D-9C7C-63F7184A0B67}"/>
                </a:ext>
              </a:extLst>
            </p:cNvPr>
            <p:cNvSpPr/>
            <p:nvPr/>
          </p:nvSpPr>
          <p:spPr>
            <a:xfrm>
              <a:off x="4958529" y="342900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7D22C86-8420-461D-BCC8-F4D899544730}"/>
                </a:ext>
              </a:extLst>
            </p:cNvPr>
            <p:cNvSpPr/>
            <p:nvPr/>
          </p:nvSpPr>
          <p:spPr>
            <a:xfrm>
              <a:off x="4958529" y="342900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5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  <p:graphicFrame>
          <p:nvGraphicFramePr>
            <p:cNvPr id="30" name="차트 29">
              <a:extLst>
                <a:ext uri="{FF2B5EF4-FFF2-40B4-BE49-F238E27FC236}">
                  <a16:creationId xmlns:a16="http://schemas.microsoft.com/office/drawing/2014/main" id="{CEC45EFF-26CB-4B77-83ED-B8A6A17A24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90073590"/>
                </p:ext>
              </p:extLst>
            </p:nvPr>
          </p:nvGraphicFramePr>
          <p:xfrm>
            <a:off x="5146048" y="3667829"/>
            <a:ext cx="4073434" cy="21156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E2FA80-D21A-421C-BAF2-A041276F883E}"/>
              </a:ext>
            </a:extLst>
          </p:cNvPr>
          <p:cNvGrpSpPr/>
          <p:nvPr/>
        </p:nvGrpSpPr>
        <p:grpSpPr>
          <a:xfrm>
            <a:off x="1401566" y="1703482"/>
            <a:ext cx="4328159" cy="1379049"/>
            <a:chOff x="932015" y="1671590"/>
            <a:chExt cx="4489613" cy="137904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75F2B9-A614-4D12-A69B-9CAB9B0C317D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4C9308-2670-4716-A1B3-46E4166221DD}"/>
                </a:ext>
              </a:extLst>
            </p:cNvPr>
            <p:cNvSpPr txBox="1"/>
            <p:nvPr/>
          </p:nvSpPr>
          <p:spPr>
            <a:xfrm>
              <a:off x="948607" y="2068726"/>
              <a:ext cx="44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실업자가 적은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일인당 보유하는 차 대수가 많은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932484-DBA5-43FA-9865-08A264D61F85}"/>
              </a:ext>
            </a:extLst>
          </p:cNvPr>
          <p:cNvGrpSpPr/>
          <p:nvPr/>
        </p:nvGrpSpPr>
        <p:grpSpPr>
          <a:xfrm>
            <a:off x="1408823" y="4727265"/>
            <a:ext cx="4320902" cy="559640"/>
            <a:chOff x="932015" y="1671590"/>
            <a:chExt cx="2978133" cy="1379049"/>
          </a:xfrm>
          <a:solidFill>
            <a:schemeClr val="bg1">
              <a:lumMod val="85000"/>
            </a:schemeClr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D0E471D-534A-42B1-A053-EBC00885EE06}"/>
                </a:ext>
              </a:extLst>
            </p:cNvPr>
            <p:cNvSpPr/>
            <p:nvPr/>
          </p:nvSpPr>
          <p:spPr>
            <a:xfrm>
              <a:off x="932015" y="1671590"/>
              <a:ext cx="2978133" cy="137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433468-1768-4C9F-9906-971896672B0F}"/>
                </a:ext>
              </a:extLst>
            </p:cNvPr>
            <p:cNvSpPr txBox="1"/>
            <p:nvPr/>
          </p:nvSpPr>
          <p:spPr>
            <a:xfrm>
              <a:off x="1034514" y="1955872"/>
              <a:ext cx="2771132" cy="8342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3.  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인구가 유입되는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B727461-3608-884B-9886-1057B5123454}"/>
              </a:ext>
            </a:extLst>
          </p:cNvPr>
          <p:cNvGrpSpPr/>
          <p:nvPr/>
        </p:nvGrpSpPr>
        <p:grpSpPr>
          <a:xfrm>
            <a:off x="6242498" y="2975759"/>
            <a:ext cx="4328159" cy="1379049"/>
            <a:chOff x="932015" y="1671590"/>
            <a:chExt cx="4489613" cy="137904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6730AAF-FA19-0448-8E7F-53FDA46ABB89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34AC2F-A474-F54D-A447-0136DE1E7F8F}"/>
                </a:ext>
              </a:extLst>
            </p:cNvPr>
            <p:cNvSpPr txBox="1"/>
            <p:nvPr/>
          </p:nvSpPr>
          <p:spPr>
            <a:xfrm>
              <a:off x="948607" y="2068726"/>
              <a:ext cx="44413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특히 전남은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</a:p>
            <a:p>
              <a:pPr algn="ctr"/>
              <a:r>
                <a:rPr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자살율이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낮고 경제발전율이 낮은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6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4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60435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14" name="그림 13" descr="실외이(가) 표시된 사진&#10;&#10;자동 생성된 설명">
            <a:extLst>
              <a:ext uri="{FF2B5EF4-FFF2-40B4-BE49-F238E27FC236}">
                <a16:creationId xmlns:a16="http://schemas.microsoft.com/office/drawing/2014/main" id="{9C34AC0B-D6E9-4569-8D54-4DCD0A2D5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5" y="2257597"/>
            <a:ext cx="5859633" cy="28884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999C4-B676-4836-B4EB-39FA876789B6}"/>
              </a:ext>
            </a:extLst>
          </p:cNvPr>
          <p:cNvSpPr/>
          <p:nvPr/>
        </p:nvSpPr>
        <p:spPr>
          <a:xfrm>
            <a:off x="485014" y="3059668"/>
            <a:ext cx="5859633" cy="14611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40438-FA26-4BCF-88DA-1C8AC672EA8B}"/>
              </a:ext>
            </a:extLst>
          </p:cNvPr>
          <p:cNvSpPr/>
          <p:nvPr/>
        </p:nvSpPr>
        <p:spPr>
          <a:xfrm>
            <a:off x="485013" y="3701800"/>
            <a:ext cx="5859633" cy="14611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0A7CC5-FB8C-2346-9790-F56BC707AB8C}"/>
              </a:ext>
            </a:extLst>
          </p:cNvPr>
          <p:cNvSpPr txBox="1"/>
          <p:nvPr/>
        </p:nvSpPr>
        <p:spPr>
          <a:xfrm>
            <a:off x="6664801" y="2257597"/>
            <a:ext cx="234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경기 ∙ 인천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3A6D4-A31D-9E4C-9B7A-913F548C8644}"/>
              </a:ext>
            </a:extLst>
          </p:cNvPr>
          <p:cNvSpPr txBox="1"/>
          <p:nvPr/>
        </p:nvSpPr>
        <p:spPr>
          <a:xfrm>
            <a:off x="6664801" y="2792530"/>
            <a:ext cx="4741817" cy="21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경기와 인천 둘 다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낮은 지역이다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둘 다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가지며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 ∙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인자에서 같은 음의 방향을 갖는다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인천의 경우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갖는다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03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905FD4-297A-4A62-BA1E-BFE0D9A289B2}"/>
              </a:ext>
            </a:extLst>
          </p:cNvPr>
          <p:cNvGrpSpPr/>
          <p:nvPr/>
        </p:nvGrpSpPr>
        <p:grpSpPr>
          <a:xfrm>
            <a:off x="1394309" y="1215668"/>
            <a:ext cx="4342674" cy="2354694"/>
            <a:chOff x="203200" y="1263720"/>
            <a:chExt cx="4342674" cy="23546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FE724-1E44-44C9-854F-6A4E0EF2523C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B3A195F3-3409-416A-82CA-A2417136EBD6}"/>
                </a:ext>
              </a:extLst>
            </p:cNvPr>
            <p:cNvGraphicFramePr/>
            <p:nvPr/>
          </p:nvGraphicFramePr>
          <p:xfrm>
            <a:off x="217714" y="1479649"/>
            <a:ext cx="4225109" cy="21205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82224B-172A-428C-94EA-FD7209F28FA2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74A46B-59F4-4551-AED9-C2390CD447B5}"/>
              </a:ext>
            </a:extLst>
          </p:cNvPr>
          <p:cNvGrpSpPr/>
          <p:nvPr/>
        </p:nvGrpSpPr>
        <p:grpSpPr>
          <a:xfrm>
            <a:off x="1394309" y="3829738"/>
            <a:ext cx="4342674" cy="2354694"/>
            <a:chOff x="217714" y="3852509"/>
            <a:chExt cx="4342674" cy="23546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59764F-0AEB-41A7-9BF3-91DB5615A7A8}"/>
                </a:ext>
              </a:extLst>
            </p:cNvPr>
            <p:cNvSpPr/>
            <p:nvPr/>
          </p:nvSpPr>
          <p:spPr>
            <a:xfrm>
              <a:off x="217714" y="3852509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B51ACA-F933-4AEB-9A65-B5A9D7976862}"/>
                </a:ext>
              </a:extLst>
            </p:cNvPr>
            <p:cNvSpPr/>
            <p:nvPr/>
          </p:nvSpPr>
          <p:spPr>
            <a:xfrm>
              <a:off x="232228" y="3852509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4EEC8682-765E-4449-A0E2-8AF0DB51DADE}"/>
                </a:ext>
              </a:extLst>
            </p:cNvPr>
            <p:cNvGraphicFramePr/>
            <p:nvPr/>
          </p:nvGraphicFramePr>
          <p:xfrm>
            <a:off x="375552" y="4141554"/>
            <a:ext cx="4067271" cy="2040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2FB541-6B13-4A4C-9B9F-12CE6B77EA12}"/>
              </a:ext>
            </a:extLst>
          </p:cNvPr>
          <p:cNvGrpSpPr/>
          <p:nvPr/>
        </p:nvGrpSpPr>
        <p:grpSpPr>
          <a:xfrm>
            <a:off x="6281551" y="2393015"/>
            <a:ext cx="4370595" cy="2354694"/>
            <a:chOff x="6631577" y="2235788"/>
            <a:chExt cx="4370595" cy="23546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3FB95E4-A2A2-41E9-8280-AF556F6D47AF}"/>
                </a:ext>
              </a:extLst>
            </p:cNvPr>
            <p:cNvGrpSpPr/>
            <p:nvPr/>
          </p:nvGrpSpPr>
          <p:grpSpPr>
            <a:xfrm>
              <a:off x="6631577" y="2235788"/>
              <a:ext cx="4342674" cy="2354694"/>
              <a:chOff x="4958529" y="3429000"/>
              <a:chExt cx="4342674" cy="2354694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E6954D5-2DF9-466D-9C7C-63F7184A0B67}"/>
                  </a:ext>
                </a:extLst>
              </p:cNvPr>
              <p:cNvSpPr/>
              <p:nvPr/>
            </p:nvSpPr>
            <p:spPr>
              <a:xfrm>
                <a:off x="4958529" y="342900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7D22C86-8420-461D-BCC8-F4D899544730}"/>
                  </a:ext>
                </a:extLst>
              </p:cNvPr>
              <p:cNvSpPr/>
              <p:nvPr/>
            </p:nvSpPr>
            <p:spPr>
              <a:xfrm>
                <a:off x="4973043" y="342900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6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83C8C5C1-3E06-47DC-A9B2-54BACDA88F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951702"/>
                </p:ext>
              </p:extLst>
            </p:nvPr>
          </p:nvGraphicFramePr>
          <p:xfrm>
            <a:off x="6796832" y="2457957"/>
            <a:ext cx="4205340" cy="2132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7C0C294-4BF5-984F-BE1D-E98B2372197A}"/>
              </a:ext>
            </a:extLst>
          </p:cNvPr>
          <p:cNvGrpSpPr/>
          <p:nvPr/>
        </p:nvGrpSpPr>
        <p:grpSpPr>
          <a:xfrm>
            <a:off x="1401566" y="1703482"/>
            <a:ext cx="4328159" cy="1379049"/>
            <a:chOff x="932015" y="1671590"/>
            <a:chExt cx="4489613" cy="137904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AF445CF-1AE2-D747-9064-D2C6912D1C41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E72436-3E2D-044D-8192-AC2471383362}"/>
                </a:ext>
              </a:extLst>
            </p:cNvPr>
            <p:cNvSpPr txBox="1"/>
            <p:nvPr/>
          </p:nvSpPr>
          <p:spPr>
            <a:xfrm>
              <a:off x="948607" y="2068726"/>
              <a:ext cx="4441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실업자가 많은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일인당 보유하는 차 대수가 적은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C68AA26-5145-E541-9131-C39DA4DDE3E0}"/>
              </a:ext>
            </a:extLst>
          </p:cNvPr>
          <p:cNvGrpSpPr/>
          <p:nvPr/>
        </p:nvGrpSpPr>
        <p:grpSpPr>
          <a:xfrm>
            <a:off x="1394309" y="4727265"/>
            <a:ext cx="4342674" cy="559640"/>
            <a:chOff x="932015" y="1671590"/>
            <a:chExt cx="2978133" cy="1379049"/>
          </a:xfrm>
          <a:solidFill>
            <a:schemeClr val="bg1">
              <a:lumMod val="85000"/>
            </a:schemeClr>
          </a:soli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17F2FD6-48AA-F145-AF7D-3F2A2BEAF67B}"/>
                </a:ext>
              </a:extLst>
            </p:cNvPr>
            <p:cNvSpPr/>
            <p:nvPr/>
          </p:nvSpPr>
          <p:spPr>
            <a:xfrm>
              <a:off x="932015" y="1671590"/>
              <a:ext cx="2978133" cy="13790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D7F20A-E070-E44A-88BE-3D550524A187}"/>
                </a:ext>
              </a:extLst>
            </p:cNvPr>
            <p:cNvSpPr txBox="1"/>
            <p:nvPr/>
          </p:nvSpPr>
          <p:spPr>
            <a:xfrm>
              <a:off x="1034514" y="1955872"/>
              <a:ext cx="2771132" cy="8342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3.  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인구가 유입되는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325794C-C66F-7845-96B3-E8C532D753D4}"/>
              </a:ext>
            </a:extLst>
          </p:cNvPr>
          <p:cNvGrpSpPr/>
          <p:nvPr/>
        </p:nvGrpSpPr>
        <p:grpSpPr>
          <a:xfrm>
            <a:off x="6296066" y="2916896"/>
            <a:ext cx="4328159" cy="1379049"/>
            <a:chOff x="932015" y="1671590"/>
            <a:chExt cx="4489613" cy="1379049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85A78DC-D43B-624E-AEE8-4AD5D3FC7118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D1C1C1-DCEC-DF4E-98A4-2194F7DD0DC7}"/>
                </a:ext>
              </a:extLst>
            </p:cNvPr>
            <p:cNvSpPr txBox="1"/>
            <p:nvPr/>
          </p:nvSpPr>
          <p:spPr>
            <a:xfrm>
              <a:off x="948607" y="1945615"/>
              <a:ext cx="4441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특히 인천은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</a:p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외국인비율이 낮고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</a:p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도시공원면적과 </a:t>
              </a:r>
              <a:r>
                <a:rPr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검거율이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높은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7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pic>
        <p:nvPicPr>
          <p:cNvPr id="14" name="그림 13" descr="실외이(가) 표시된 사진&#10;&#10;자동 생성된 설명">
            <a:extLst>
              <a:ext uri="{FF2B5EF4-FFF2-40B4-BE49-F238E27FC236}">
                <a16:creationId xmlns:a16="http://schemas.microsoft.com/office/drawing/2014/main" id="{9C34AC0B-D6E9-4569-8D54-4DCD0A2D5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5" y="2257597"/>
            <a:ext cx="5859633" cy="28884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999C4-B676-4836-B4EB-39FA876789B6}"/>
              </a:ext>
            </a:extLst>
          </p:cNvPr>
          <p:cNvSpPr/>
          <p:nvPr/>
        </p:nvSpPr>
        <p:spPr>
          <a:xfrm>
            <a:off x="485014" y="3218208"/>
            <a:ext cx="5859633" cy="28800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C2EC1-EA41-FC4A-895F-D03ADDC6366A}"/>
              </a:ext>
            </a:extLst>
          </p:cNvPr>
          <p:cNvSpPr txBox="1"/>
          <p:nvPr/>
        </p:nvSpPr>
        <p:spPr>
          <a:xfrm>
            <a:off x="6664801" y="2257597"/>
            <a:ext cx="2342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그룹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광주 ∙ 대전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FE7FE-0887-774A-9548-01AC380FD824}"/>
              </a:ext>
            </a:extLst>
          </p:cNvPr>
          <p:cNvSpPr txBox="1"/>
          <p:nvPr/>
        </p:nvSpPr>
        <p:spPr>
          <a:xfrm>
            <a:off x="6664801" y="2792530"/>
            <a:ext cx="4741817" cy="248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광주는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높은 지역이고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대전은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낮은 지역이다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둘 다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 ∙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갖는다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광주의 경우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갖고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대전의 경우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5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인자가 양의 방향으로 큰 설명력을 갖는 점에서 차이가 있다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3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8">
            <a:extLst>
              <a:ext uri="{FF2B5EF4-FFF2-40B4-BE49-F238E27FC236}">
                <a16:creationId xmlns:a16="http://schemas.microsoft.com/office/drawing/2014/main" id="{D8A7CE2D-FD10-344B-AE2F-1D9A2EC5C700}"/>
              </a:ext>
            </a:extLst>
          </p:cNvPr>
          <p:cNvSpPr/>
          <p:nvPr/>
        </p:nvSpPr>
        <p:spPr>
          <a:xfrm>
            <a:off x="6166683" y="1173360"/>
            <a:ext cx="5039870" cy="5174100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143C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B781F6-00D0-AC46-8AEF-534C8068C376}"/>
              </a:ext>
            </a:extLst>
          </p:cNvPr>
          <p:cNvSpPr/>
          <p:nvPr/>
        </p:nvSpPr>
        <p:spPr>
          <a:xfrm>
            <a:off x="8798837" y="894732"/>
            <a:ext cx="2204398" cy="511329"/>
          </a:xfrm>
          <a:prstGeom prst="rect">
            <a:avLst/>
          </a:prstGeom>
          <a:solidFill>
            <a:schemeClr val="bg1"/>
          </a:solidFill>
          <a:ln w="25400">
            <a:solidFill>
              <a:srgbClr val="14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다른 주성분 인자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B1805E-7441-4EBA-81D1-9AD609385573}"/>
              </a:ext>
            </a:extLst>
          </p:cNvPr>
          <p:cNvSpPr/>
          <p:nvPr/>
        </p:nvSpPr>
        <p:spPr>
          <a:xfrm>
            <a:off x="942276" y="1173360"/>
            <a:ext cx="5039870" cy="5174100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143C4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2010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905FD4-297A-4A62-BA1E-BFE0D9A289B2}"/>
              </a:ext>
            </a:extLst>
          </p:cNvPr>
          <p:cNvGrpSpPr/>
          <p:nvPr/>
        </p:nvGrpSpPr>
        <p:grpSpPr>
          <a:xfrm>
            <a:off x="1394309" y="1525075"/>
            <a:ext cx="4099337" cy="2045287"/>
            <a:chOff x="203200" y="1263720"/>
            <a:chExt cx="4342674" cy="23546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FE724-1E44-44C9-854F-6A4E0EF2523C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B3A195F3-3409-416A-82CA-A2417136EBD6}"/>
                </a:ext>
              </a:extLst>
            </p:cNvPr>
            <p:cNvGraphicFramePr/>
            <p:nvPr/>
          </p:nvGraphicFramePr>
          <p:xfrm>
            <a:off x="217714" y="1479649"/>
            <a:ext cx="4225109" cy="21205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82224B-172A-428C-94EA-FD7209F28FA2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FB95E4-A2A2-41E9-8280-AF556F6D47AF}"/>
              </a:ext>
            </a:extLst>
          </p:cNvPr>
          <p:cNvGrpSpPr/>
          <p:nvPr/>
        </p:nvGrpSpPr>
        <p:grpSpPr>
          <a:xfrm>
            <a:off x="6632224" y="3853531"/>
            <a:ext cx="3952947" cy="2332409"/>
            <a:chOff x="4958529" y="3429000"/>
            <a:chExt cx="4342674" cy="23799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E6954D5-2DF9-466D-9C7C-63F7184A0B67}"/>
                </a:ext>
              </a:extLst>
            </p:cNvPr>
            <p:cNvSpPr/>
            <p:nvPr/>
          </p:nvSpPr>
          <p:spPr>
            <a:xfrm>
              <a:off x="4958529" y="342900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7D22C86-8420-461D-BCC8-F4D899544730}"/>
                </a:ext>
              </a:extLst>
            </p:cNvPr>
            <p:cNvSpPr/>
            <p:nvPr/>
          </p:nvSpPr>
          <p:spPr>
            <a:xfrm>
              <a:off x="4958529" y="3440436"/>
              <a:ext cx="1701684" cy="3634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5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  <p:graphicFrame>
          <p:nvGraphicFramePr>
            <p:cNvPr id="30" name="차트 29">
              <a:extLst>
                <a:ext uri="{FF2B5EF4-FFF2-40B4-BE49-F238E27FC236}">
                  <a16:creationId xmlns:a16="http://schemas.microsoft.com/office/drawing/2014/main" id="{CEC45EFF-26CB-4B77-83ED-B8A6A17A2400}"/>
                </a:ext>
              </a:extLst>
            </p:cNvPr>
            <p:cNvGraphicFramePr/>
            <p:nvPr/>
          </p:nvGraphicFramePr>
          <p:xfrm>
            <a:off x="5227769" y="3693306"/>
            <a:ext cx="4073434" cy="21156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A6E7D5-12F0-4B97-A897-1837F652BAB9}"/>
              </a:ext>
            </a:extLst>
          </p:cNvPr>
          <p:cNvGrpSpPr/>
          <p:nvPr/>
        </p:nvGrpSpPr>
        <p:grpSpPr>
          <a:xfrm>
            <a:off x="1394309" y="3854778"/>
            <a:ext cx="4099337" cy="2354694"/>
            <a:chOff x="1394309" y="3829738"/>
            <a:chExt cx="4342674" cy="237973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774A46B-59F4-4551-AED9-C2390CD447B5}"/>
                </a:ext>
              </a:extLst>
            </p:cNvPr>
            <p:cNvGrpSpPr/>
            <p:nvPr/>
          </p:nvGrpSpPr>
          <p:grpSpPr>
            <a:xfrm>
              <a:off x="1394309" y="3829738"/>
              <a:ext cx="4342674" cy="2354694"/>
              <a:chOff x="217714" y="3852509"/>
              <a:chExt cx="4342674" cy="235469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59764F-0AEB-41A7-9BF3-91DB5615A7A8}"/>
                  </a:ext>
                </a:extLst>
              </p:cNvPr>
              <p:cNvSpPr/>
              <p:nvPr/>
            </p:nvSpPr>
            <p:spPr>
              <a:xfrm>
                <a:off x="217714" y="3852509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4B51ACA-F933-4AEB-9A65-B5A9D7976862}"/>
                  </a:ext>
                </a:extLst>
              </p:cNvPr>
              <p:cNvSpPr/>
              <p:nvPr/>
            </p:nvSpPr>
            <p:spPr>
              <a:xfrm>
                <a:off x="232228" y="3852509"/>
                <a:ext cx="1629056" cy="3683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4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808492BD-3489-4C1B-81FA-9501D2A3662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82970781"/>
                </p:ext>
              </p:extLst>
            </p:nvPr>
          </p:nvGraphicFramePr>
          <p:xfrm>
            <a:off x="1432943" y="4068763"/>
            <a:ext cx="4304039" cy="21407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43BBD1C-A9B1-400E-92D5-ADD9239EDA4E}"/>
              </a:ext>
            </a:extLst>
          </p:cNvPr>
          <p:cNvGrpSpPr/>
          <p:nvPr/>
        </p:nvGrpSpPr>
        <p:grpSpPr>
          <a:xfrm>
            <a:off x="6632225" y="1525075"/>
            <a:ext cx="3952947" cy="2045287"/>
            <a:chOff x="217714" y="3852509"/>
            <a:chExt cx="4342674" cy="235469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D2C8C5F-0BB0-4D3D-9393-F7CA15DB1B08}"/>
                </a:ext>
              </a:extLst>
            </p:cNvPr>
            <p:cNvSpPr/>
            <p:nvPr/>
          </p:nvSpPr>
          <p:spPr>
            <a:xfrm>
              <a:off x="217714" y="3852509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1917A3E-858E-4D86-8AEB-3877669F428D}"/>
                </a:ext>
              </a:extLst>
            </p:cNvPr>
            <p:cNvSpPr/>
            <p:nvPr/>
          </p:nvSpPr>
          <p:spPr>
            <a:xfrm>
              <a:off x="232228" y="3852509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인자</a:t>
              </a:r>
            </a:p>
          </p:txBody>
        </p:sp>
        <p:graphicFrame>
          <p:nvGraphicFramePr>
            <p:cNvPr id="49" name="차트 48">
              <a:extLst>
                <a:ext uri="{FF2B5EF4-FFF2-40B4-BE49-F238E27FC236}">
                  <a16:creationId xmlns:a16="http://schemas.microsoft.com/office/drawing/2014/main" id="{A9B950E3-4CBF-4753-A805-7B95A158DA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1306935"/>
                </p:ext>
              </p:extLst>
            </p:nvPr>
          </p:nvGraphicFramePr>
          <p:xfrm>
            <a:off x="375552" y="4141554"/>
            <a:ext cx="4067271" cy="2040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764EE3-0A0A-42E1-B2DA-1070B799B4BA}"/>
              </a:ext>
            </a:extLst>
          </p:cNvPr>
          <p:cNvGrpSpPr/>
          <p:nvPr/>
        </p:nvGrpSpPr>
        <p:grpSpPr>
          <a:xfrm>
            <a:off x="6632223" y="2142693"/>
            <a:ext cx="3952947" cy="776202"/>
            <a:chOff x="932015" y="1671590"/>
            <a:chExt cx="4341023" cy="187695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68189C4-E1E5-4A77-8453-F39EFE577256}"/>
                </a:ext>
              </a:extLst>
            </p:cNvPr>
            <p:cNvSpPr/>
            <p:nvPr/>
          </p:nvSpPr>
          <p:spPr>
            <a:xfrm>
              <a:off x="932015" y="1671590"/>
              <a:ext cx="4341023" cy="1876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EF5CC0-9B12-4CFA-803D-D8F49E592A04}"/>
                </a:ext>
              </a:extLst>
            </p:cNvPr>
            <p:cNvSpPr txBox="1"/>
            <p:nvPr/>
          </p:nvSpPr>
          <p:spPr>
            <a:xfrm>
              <a:off x="1003395" y="1745302"/>
              <a:ext cx="4238525" cy="1562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광주는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</a:p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인구가 유출되는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BFFC3F4-9B30-42C0-973F-A892D9502F7F}"/>
              </a:ext>
            </a:extLst>
          </p:cNvPr>
          <p:cNvGrpSpPr/>
          <p:nvPr/>
        </p:nvGrpSpPr>
        <p:grpSpPr>
          <a:xfrm>
            <a:off x="6632223" y="4313499"/>
            <a:ext cx="3940406" cy="1400943"/>
            <a:chOff x="932015" y="1671590"/>
            <a:chExt cx="4341024" cy="28587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C3F5F4C-F7FE-4387-A80C-ABBB148AA036}"/>
                </a:ext>
              </a:extLst>
            </p:cNvPr>
            <p:cNvSpPr/>
            <p:nvPr/>
          </p:nvSpPr>
          <p:spPr>
            <a:xfrm>
              <a:off x="932015" y="1671590"/>
              <a:ext cx="4341024" cy="2858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30A869-558E-4318-92FD-8EB3C865EBE3}"/>
                </a:ext>
              </a:extLst>
            </p:cNvPr>
            <p:cNvSpPr txBox="1"/>
            <p:nvPr/>
          </p:nvSpPr>
          <p:spPr>
            <a:xfrm>
              <a:off x="1061456" y="1988344"/>
              <a:ext cx="4136348" cy="2016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대전은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</a:p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경제발전률과 자살률이 낮고 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경찰관 </a:t>
              </a:r>
              <a:r>
                <a:rPr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한명당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담당주민수가 많은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385394-A84C-42D8-8B9F-337B52329FF6}"/>
              </a:ext>
            </a:extLst>
          </p:cNvPr>
          <p:cNvSpPr/>
          <p:nvPr/>
        </p:nvSpPr>
        <p:spPr>
          <a:xfrm>
            <a:off x="3574430" y="894732"/>
            <a:ext cx="2204398" cy="511329"/>
          </a:xfrm>
          <a:prstGeom prst="rect">
            <a:avLst/>
          </a:prstGeom>
          <a:solidFill>
            <a:schemeClr val="bg1"/>
          </a:solidFill>
          <a:ln w="25400">
            <a:solidFill>
              <a:srgbClr val="143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공통된 주성분 인자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08D73E4-9876-A64E-BB8D-A577C434B575}"/>
              </a:ext>
            </a:extLst>
          </p:cNvPr>
          <p:cNvGrpSpPr/>
          <p:nvPr/>
        </p:nvGrpSpPr>
        <p:grpSpPr>
          <a:xfrm>
            <a:off x="1394309" y="2045911"/>
            <a:ext cx="4092079" cy="969766"/>
            <a:chOff x="932015" y="1671590"/>
            <a:chExt cx="4489613" cy="137904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B23A26-3BEC-D34A-AE89-B1E4EA085E25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155C75-1362-514C-BE37-AF7DE86D8211}"/>
                </a:ext>
              </a:extLst>
            </p:cNvPr>
            <p:cNvSpPr txBox="1"/>
            <p:nvPr/>
          </p:nvSpPr>
          <p:spPr>
            <a:xfrm>
              <a:off x="932015" y="1901627"/>
              <a:ext cx="4441373" cy="91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실업자가 많은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일인당 보유하는 차 대수가 적은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44BFBA-01B2-FE43-BDBD-42925E7677EC}"/>
              </a:ext>
            </a:extLst>
          </p:cNvPr>
          <p:cNvGrpSpPr/>
          <p:nvPr/>
        </p:nvGrpSpPr>
        <p:grpSpPr>
          <a:xfrm>
            <a:off x="1401566" y="4534853"/>
            <a:ext cx="4092080" cy="969766"/>
            <a:chOff x="932014" y="1671590"/>
            <a:chExt cx="4489614" cy="137904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C061D2C-FA15-DC40-BFC2-D7B47AA64B48}"/>
                </a:ext>
              </a:extLst>
            </p:cNvPr>
            <p:cNvSpPr/>
            <p:nvPr/>
          </p:nvSpPr>
          <p:spPr>
            <a:xfrm>
              <a:off x="932015" y="1671590"/>
              <a:ext cx="4489613" cy="13790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AE5208-F690-2748-B2FA-F4CE799CE360}"/>
                </a:ext>
              </a:extLst>
            </p:cNvPr>
            <p:cNvSpPr txBox="1"/>
            <p:nvPr/>
          </p:nvSpPr>
          <p:spPr>
            <a:xfrm>
              <a:off x="932014" y="2120395"/>
              <a:ext cx="4441373" cy="481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3.  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비경제활동인구가 많은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6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2017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5B53F-A6A3-C84A-A5BB-5FE33FC3E1DD}"/>
              </a:ext>
            </a:extLst>
          </p:cNvPr>
          <p:cNvSpPr txBox="1"/>
          <p:nvPr/>
        </p:nvSpPr>
        <p:spPr>
          <a:xfrm>
            <a:off x="2795664" y="2906486"/>
            <a:ext cx="707027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도시에 대하여</a:t>
            </a:r>
            <a:endParaRPr kumimoji="1" lang="en-US" altLang="ko-KR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자료도 같은 방법으로 분석</a:t>
            </a:r>
          </a:p>
        </p:txBody>
      </p:sp>
    </p:spTree>
    <p:extLst>
      <p:ext uri="{BB962C8B-B14F-4D97-AF65-F5344CB8AC3E}">
        <p14:creationId xmlns:p14="http://schemas.microsoft.com/office/powerpoint/2010/main" val="637152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2017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F732D21-5689-4B7D-B785-2DFF9E78ED03}"/>
              </a:ext>
            </a:extLst>
          </p:cNvPr>
          <p:cNvGrpSpPr/>
          <p:nvPr/>
        </p:nvGrpSpPr>
        <p:grpSpPr>
          <a:xfrm>
            <a:off x="351539" y="1511251"/>
            <a:ext cx="3639957" cy="1924921"/>
            <a:chOff x="1394309" y="1215668"/>
            <a:chExt cx="4394925" cy="235469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9905FD4-297A-4A62-BA1E-BFE0D9A289B2}"/>
                </a:ext>
              </a:extLst>
            </p:cNvPr>
            <p:cNvGrpSpPr/>
            <p:nvPr/>
          </p:nvGrpSpPr>
          <p:grpSpPr>
            <a:xfrm>
              <a:off x="1394309" y="1215668"/>
              <a:ext cx="4342674" cy="2354694"/>
              <a:chOff x="203200" y="1263720"/>
              <a:chExt cx="4342674" cy="235469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F4FE724-1E44-44C9-854F-6A4E0EF2523C}"/>
                  </a:ext>
                </a:extLst>
              </p:cNvPr>
              <p:cNvSpPr/>
              <p:nvPr/>
            </p:nvSpPr>
            <p:spPr>
              <a:xfrm>
                <a:off x="203200" y="126372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582224B-172A-428C-94EA-FD7209F28FA2}"/>
                  </a:ext>
                </a:extLst>
              </p:cNvPr>
              <p:cNvSpPr/>
              <p:nvPr/>
            </p:nvSpPr>
            <p:spPr>
              <a:xfrm>
                <a:off x="217714" y="126372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1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08F0D238-F772-4243-AA7E-BB35D4C1A364}"/>
                </a:ext>
              </a:extLst>
            </p:cNvPr>
            <p:cNvGraphicFramePr/>
            <p:nvPr/>
          </p:nvGraphicFramePr>
          <p:xfrm>
            <a:off x="1645067" y="1215668"/>
            <a:ext cx="4144167" cy="23546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DEB5F2-7ACA-4C3E-AD33-071292CB15A7}"/>
              </a:ext>
            </a:extLst>
          </p:cNvPr>
          <p:cNvGrpSpPr/>
          <p:nvPr/>
        </p:nvGrpSpPr>
        <p:grpSpPr>
          <a:xfrm>
            <a:off x="374850" y="3956583"/>
            <a:ext cx="3586903" cy="1924921"/>
            <a:chOff x="1394309" y="3829738"/>
            <a:chExt cx="4342674" cy="235469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774A46B-59F4-4551-AED9-C2390CD447B5}"/>
                </a:ext>
              </a:extLst>
            </p:cNvPr>
            <p:cNvGrpSpPr/>
            <p:nvPr/>
          </p:nvGrpSpPr>
          <p:grpSpPr>
            <a:xfrm>
              <a:off x="1394309" y="3829738"/>
              <a:ext cx="4342674" cy="2354694"/>
              <a:chOff x="217714" y="3852509"/>
              <a:chExt cx="4342674" cy="235469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D59764F-0AEB-41A7-9BF3-91DB5615A7A8}"/>
                  </a:ext>
                </a:extLst>
              </p:cNvPr>
              <p:cNvSpPr/>
              <p:nvPr/>
            </p:nvSpPr>
            <p:spPr>
              <a:xfrm>
                <a:off x="217714" y="3852509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4B51ACA-F933-4AEB-9A65-B5A9D7976862}"/>
                  </a:ext>
                </a:extLst>
              </p:cNvPr>
              <p:cNvSpPr/>
              <p:nvPr/>
            </p:nvSpPr>
            <p:spPr>
              <a:xfrm>
                <a:off x="232228" y="3852509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46" name="차트 45">
              <a:extLst>
                <a:ext uri="{FF2B5EF4-FFF2-40B4-BE49-F238E27FC236}">
                  <a16:creationId xmlns:a16="http://schemas.microsoft.com/office/drawing/2014/main" id="{BE304D63-87C5-405C-AD5D-3384BA858BBE}"/>
                </a:ext>
              </a:extLst>
            </p:cNvPr>
            <p:cNvGraphicFramePr/>
            <p:nvPr/>
          </p:nvGraphicFramePr>
          <p:xfrm>
            <a:off x="1565535" y="4052042"/>
            <a:ext cx="4116934" cy="2063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E2FA80-D21A-421C-BAF2-A041276F883E}"/>
              </a:ext>
            </a:extLst>
          </p:cNvPr>
          <p:cNvGrpSpPr/>
          <p:nvPr/>
        </p:nvGrpSpPr>
        <p:grpSpPr>
          <a:xfrm>
            <a:off x="361167" y="1959453"/>
            <a:ext cx="3569272" cy="1041757"/>
            <a:chOff x="932015" y="1912976"/>
            <a:chExt cx="5045314" cy="136189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75F2B9-A614-4D12-A69B-9CAB9B0C317D}"/>
                </a:ext>
              </a:extLst>
            </p:cNvPr>
            <p:cNvSpPr/>
            <p:nvPr/>
          </p:nvSpPr>
          <p:spPr>
            <a:xfrm>
              <a:off x="932015" y="1912976"/>
              <a:ext cx="5045314" cy="13618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4C9308-2670-4716-A1B3-46E4166221DD}"/>
                </a:ext>
              </a:extLst>
            </p:cNvPr>
            <p:cNvSpPr txBox="1"/>
            <p:nvPr/>
          </p:nvSpPr>
          <p:spPr>
            <a:xfrm>
              <a:off x="932015" y="2140664"/>
              <a:ext cx="5045314" cy="88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인구가 유출되는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일인당 자동차 수가 적은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7932484-DBA5-43FA-9865-08A264D61F85}"/>
              </a:ext>
            </a:extLst>
          </p:cNvPr>
          <p:cNvGrpSpPr/>
          <p:nvPr/>
        </p:nvGrpSpPr>
        <p:grpSpPr>
          <a:xfrm>
            <a:off x="365815" y="4368294"/>
            <a:ext cx="3583752" cy="1139735"/>
            <a:chOff x="923372" y="1671590"/>
            <a:chExt cx="3550831" cy="255952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D0E471D-534A-42B1-A053-EBC00885EE06}"/>
                </a:ext>
              </a:extLst>
            </p:cNvPr>
            <p:cNvSpPr/>
            <p:nvPr/>
          </p:nvSpPr>
          <p:spPr>
            <a:xfrm>
              <a:off x="932015" y="1671590"/>
              <a:ext cx="3542188" cy="25595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433468-1768-4C9F-9906-971896672B0F}"/>
                </a:ext>
              </a:extLst>
            </p:cNvPr>
            <p:cNvSpPr txBox="1"/>
            <p:nvPr/>
          </p:nvSpPr>
          <p:spPr>
            <a:xfrm>
              <a:off x="923372" y="1789351"/>
              <a:ext cx="3481234" cy="2218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도시공원 면적이 넓은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고령화비율이 높은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검거율이 높은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0EF1358-07A3-4A04-A3E0-7BDC09144BBE}"/>
              </a:ext>
            </a:extLst>
          </p:cNvPr>
          <p:cNvGrpSpPr/>
          <p:nvPr/>
        </p:nvGrpSpPr>
        <p:grpSpPr>
          <a:xfrm>
            <a:off x="4266923" y="3956583"/>
            <a:ext cx="3432183" cy="1885791"/>
            <a:chOff x="6634384" y="1215668"/>
            <a:chExt cx="4342674" cy="235469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54B1C68-2D73-45AD-BEE5-9304955ED1B0}"/>
                </a:ext>
              </a:extLst>
            </p:cNvPr>
            <p:cNvGrpSpPr/>
            <p:nvPr/>
          </p:nvGrpSpPr>
          <p:grpSpPr>
            <a:xfrm>
              <a:off x="6634384" y="1215668"/>
              <a:ext cx="4342674" cy="2354694"/>
              <a:chOff x="203200" y="1263720"/>
              <a:chExt cx="4342674" cy="235469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35A60C-D804-440A-A240-8B433DC319E0}"/>
                  </a:ext>
                </a:extLst>
              </p:cNvPr>
              <p:cNvSpPr/>
              <p:nvPr/>
            </p:nvSpPr>
            <p:spPr>
              <a:xfrm>
                <a:off x="203200" y="126372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82500F9-4B4C-4EDA-802A-ED91E495F92B}"/>
                  </a:ext>
                </a:extLst>
              </p:cNvPr>
              <p:cNvSpPr/>
              <p:nvPr/>
            </p:nvSpPr>
            <p:spPr>
              <a:xfrm>
                <a:off x="217714" y="126372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4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43" name="차트 42">
              <a:extLst>
                <a:ext uri="{FF2B5EF4-FFF2-40B4-BE49-F238E27FC236}">
                  <a16:creationId xmlns:a16="http://schemas.microsoft.com/office/drawing/2014/main" id="{6461A298-3A09-4C00-8809-32268BD60D4B}"/>
                </a:ext>
              </a:extLst>
            </p:cNvPr>
            <p:cNvGraphicFramePr/>
            <p:nvPr/>
          </p:nvGraphicFramePr>
          <p:xfrm>
            <a:off x="6685479" y="1474587"/>
            <a:ext cx="4195796" cy="19869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33DEA3-8DF1-4189-ACFD-116861AF5272}"/>
              </a:ext>
            </a:extLst>
          </p:cNvPr>
          <p:cNvGrpSpPr/>
          <p:nvPr/>
        </p:nvGrpSpPr>
        <p:grpSpPr>
          <a:xfrm>
            <a:off x="8059347" y="3894578"/>
            <a:ext cx="3831416" cy="1986926"/>
            <a:chOff x="6634384" y="1215668"/>
            <a:chExt cx="4342674" cy="235469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4987238-583C-4AEA-8506-E99150982F05}"/>
                </a:ext>
              </a:extLst>
            </p:cNvPr>
            <p:cNvGrpSpPr/>
            <p:nvPr/>
          </p:nvGrpSpPr>
          <p:grpSpPr>
            <a:xfrm>
              <a:off x="6634384" y="1215668"/>
              <a:ext cx="4342674" cy="2354694"/>
              <a:chOff x="203200" y="1263720"/>
              <a:chExt cx="4342674" cy="2354694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E1C7F38-A6D4-4BB2-8C81-FA9E21A3F799}"/>
                  </a:ext>
                </a:extLst>
              </p:cNvPr>
              <p:cNvSpPr/>
              <p:nvPr/>
            </p:nvSpPr>
            <p:spPr>
              <a:xfrm>
                <a:off x="203200" y="126372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094B2C-3097-4782-A072-D20D6A3E994C}"/>
                  </a:ext>
                </a:extLst>
              </p:cNvPr>
              <p:cNvSpPr/>
              <p:nvPr/>
            </p:nvSpPr>
            <p:spPr>
              <a:xfrm>
                <a:off x="217714" y="126372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6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53" name="차트 52">
              <a:extLst>
                <a:ext uri="{FF2B5EF4-FFF2-40B4-BE49-F238E27FC236}">
                  <a16:creationId xmlns:a16="http://schemas.microsoft.com/office/drawing/2014/main" id="{BF62DE77-B5CE-4160-961F-F915315FC3C4}"/>
                </a:ext>
              </a:extLst>
            </p:cNvPr>
            <p:cNvGraphicFramePr/>
            <p:nvPr/>
          </p:nvGraphicFramePr>
          <p:xfrm>
            <a:off x="7104483" y="1442706"/>
            <a:ext cx="3872575" cy="21276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C9C8D3D-5C8D-4CC2-BDCB-EB04B2050235}"/>
              </a:ext>
            </a:extLst>
          </p:cNvPr>
          <p:cNvGrpSpPr/>
          <p:nvPr/>
        </p:nvGrpSpPr>
        <p:grpSpPr>
          <a:xfrm>
            <a:off x="4270859" y="4394001"/>
            <a:ext cx="3436052" cy="1050083"/>
            <a:chOff x="932015" y="1671592"/>
            <a:chExt cx="3144277" cy="191146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7E9D9D-8EBC-4BBE-8A45-7C5E7444CF51}"/>
                </a:ext>
              </a:extLst>
            </p:cNvPr>
            <p:cNvSpPr/>
            <p:nvPr/>
          </p:nvSpPr>
          <p:spPr>
            <a:xfrm>
              <a:off x="932015" y="1671592"/>
              <a:ext cx="3144277" cy="19114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B4D975-D9F6-4A87-858F-BAA89284BFC0}"/>
                </a:ext>
              </a:extLst>
            </p:cNvPr>
            <p:cNvSpPr txBox="1"/>
            <p:nvPr/>
          </p:nvSpPr>
          <p:spPr>
            <a:xfrm>
              <a:off x="960514" y="1951822"/>
              <a:ext cx="3036202" cy="1238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일인당 </a:t>
              </a:r>
              <a:r>
                <a:rPr lang="en-US" altLang="ko-KR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GRDP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와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고위험 음주율이 높은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023AC52-4257-43C7-9356-896EE7493DD1}"/>
              </a:ext>
            </a:extLst>
          </p:cNvPr>
          <p:cNvGrpSpPr/>
          <p:nvPr/>
        </p:nvGrpSpPr>
        <p:grpSpPr>
          <a:xfrm>
            <a:off x="4276951" y="1505758"/>
            <a:ext cx="3530873" cy="1995809"/>
            <a:chOff x="6323106" y="2601345"/>
            <a:chExt cx="4460071" cy="235469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3D8C345-5E16-4977-9292-2D014441E9FE}"/>
                </a:ext>
              </a:extLst>
            </p:cNvPr>
            <p:cNvGrpSpPr/>
            <p:nvPr/>
          </p:nvGrpSpPr>
          <p:grpSpPr>
            <a:xfrm>
              <a:off x="6323106" y="2601345"/>
              <a:ext cx="4342674" cy="2354694"/>
              <a:chOff x="4888411" y="201720"/>
              <a:chExt cx="4342674" cy="2354694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983ED0D-7ED0-4051-A4AA-B4E10A725DB0}"/>
                  </a:ext>
                </a:extLst>
              </p:cNvPr>
              <p:cNvSpPr/>
              <p:nvPr/>
            </p:nvSpPr>
            <p:spPr>
              <a:xfrm>
                <a:off x="4888411" y="20172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310060F-7B8A-40C6-9212-1A4CEFFA5C10}"/>
                  </a:ext>
                </a:extLst>
              </p:cNvPr>
              <p:cNvSpPr/>
              <p:nvPr/>
            </p:nvSpPr>
            <p:spPr>
              <a:xfrm>
                <a:off x="4902925" y="20172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3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66" name="차트 65">
              <a:extLst>
                <a:ext uri="{FF2B5EF4-FFF2-40B4-BE49-F238E27FC236}">
                  <a16:creationId xmlns:a16="http://schemas.microsoft.com/office/drawing/2014/main" id="{AC342009-6DCB-4566-9966-A5EFB88556A3}"/>
                </a:ext>
              </a:extLst>
            </p:cNvPr>
            <p:cNvGraphicFramePr/>
            <p:nvPr/>
          </p:nvGraphicFramePr>
          <p:xfrm>
            <a:off x="6323106" y="2755212"/>
            <a:ext cx="4460071" cy="21490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575E497-2996-4D20-B7F9-6D3E8BD81774}"/>
              </a:ext>
            </a:extLst>
          </p:cNvPr>
          <p:cNvGrpSpPr/>
          <p:nvPr/>
        </p:nvGrpSpPr>
        <p:grpSpPr>
          <a:xfrm>
            <a:off x="8031928" y="1479649"/>
            <a:ext cx="3805190" cy="2021918"/>
            <a:chOff x="6648898" y="3781564"/>
            <a:chExt cx="4440017" cy="2354694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CFA9423-99A6-4704-9E09-B4DDCCCB563D}"/>
                </a:ext>
              </a:extLst>
            </p:cNvPr>
            <p:cNvGrpSpPr/>
            <p:nvPr/>
          </p:nvGrpSpPr>
          <p:grpSpPr>
            <a:xfrm>
              <a:off x="6648898" y="3781564"/>
              <a:ext cx="4342674" cy="2354694"/>
              <a:chOff x="203200" y="1263720"/>
              <a:chExt cx="4342674" cy="2354694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78F69281-67FE-4C51-ABE6-A21277E0873A}"/>
                  </a:ext>
                </a:extLst>
              </p:cNvPr>
              <p:cNvSpPr/>
              <p:nvPr/>
            </p:nvSpPr>
            <p:spPr>
              <a:xfrm>
                <a:off x="203200" y="1263720"/>
                <a:ext cx="4342674" cy="2354694"/>
              </a:xfrm>
              <a:prstGeom prst="rect">
                <a:avLst/>
              </a:prstGeom>
              <a:solidFill>
                <a:schemeClr val="bg1">
                  <a:lumMod val="8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4626C31-4D01-4505-B606-78068B494DF6}"/>
                  </a:ext>
                </a:extLst>
              </p:cNvPr>
              <p:cNvSpPr/>
              <p:nvPr/>
            </p:nvSpPr>
            <p:spPr>
              <a:xfrm>
                <a:off x="217714" y="1263720"/>
                <a:ext cx="1629056" cy="4071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5</a:t>
                </a:r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인자</a:t>
                </a:r>
              </a:p>
            </p:txBody>
          </p:sp>
        </p:grpSp>
        <p:graphicFrame>
          <p:nvGraphicFramePr>
            <p:cNvPr id="71" name="차트 70">
              <a:extLst>
                <a:ext uri="{FF2B5EF4-FFF2-40B4-BE49-F238E27FC236}">
                  <a16:creationId xmlns:a16="http://schemas.microsoft.com/office/drawing/2014/main" id="{2E0B3400-6E50-4EFE-9BBF-DD6212062361}"/>
                </a:ext>
              </a:extLst>
            </p:cNvPr>
            <p:cNvGraphicFramePr/>
            <p:nvPr/>
          </p:nvGraphicFramePr>
          <p:xfrm>
            <a:off x="6732169" y="4098141"/>
            <a:ext cx="4356746" cy="2038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C8B8852-64B1-461E-BE48-FA7992DBE726}"/>
              </a:ext>
            </a:extLst>
          </p:cNvPr>
          <p:cNvGrpSpPr/>
          <p:nvPr/>
        </p:nvGrpSpPr>
        <p:grpSpPr>
          <a:xfrm>
            <a:off x="4276234" y="2022801"/>
            <a:ext cx="3438652" cy="875548"/>
            <a:chOff x="932015" y="1671590"/>
            <a:chExt cx="1786810" cy="128930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8DCE9AB-26ED-4E62-95E1-6E769BFD98CA}"/>
                </a:ext>
              </a:extLst>
            </p:cNvPr>
            <p:cNvSpPr/>
            <p:nvPr/>
          </p:nvSpPr>
          <p:spPr>
            <a:xfrm>
              <a:off x="932015" y="1671590"/>
              <a:ext cx="1786810" cy="1289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33250-B7F5-405D-9EA5-B7A747DA9297}"/>
                </a:ext>
              </a:extLst>
            </p:cNvPr>
            <p:cNvSpPr txBox="1"/>
            <p:nvPr/>
          </p:nvSpPr>
          <p:spPr>
            <a:xfrm>
              <a:off x="974044" y="1987719"/>
              <a:ext cx="1696762" cy="498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발전중인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2E86B28-00FF-4EDA-B237-371F8C987EA3}"/>
              </a:ext>
            </a:extLst>
          </p:cNvPr>
          <p:cNvGrpSpPr/>
          <p:nvPr/>
        </p:nvGrpSpPr>
        <p:grpSpPr>
          <a:xfrm>
            <a:off x="8031927" y="1909127"/>
            <a:ext cx="3721765" cy="1102896"/>
            <a:chOff x="917856" y="1671592"/>
            <a:chExt cx="3877957" cy="168216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E833B5-53F4-4125-B2DC-CDB21E5544A6}"/>
                </a:ext>
              </a:extLst>
            </p:cNvPr>
            <p:cNvSpPr/>
            <p:nvPr/>
          </p:nvSpPr>
          <p:spPr>
            <a:xfrm>
              <a:off x="932015" y="1671592"/>
              <a:ext cx="3863798" cy="16821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CAFEB9-0769-47C8-A07C-3160BBC5DE37}"/>
                </a:ext>
              </a:extLst>
            </p:cNvPr>
            <p:cNvSpPr txBox="1"/>
            <p:nvPr/>
          </p:nvSpPr>
          <p:spPr>
            <a:xfrm>
              <a:off x="917856" y="1911869"/>
              <a:ext cx="3877957" cy="1037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외국인이 찾는 관광지역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342900" indent="-342900" algn="ctr">
                <a:lnSpc>
                  <a:spcPct val="125000"/>
                </a:lnSpc>
                <a:buAutoNum type="arabicPeriod"/>
              </a:pP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스트레스와 </a:t>
              </a:r>
              <a:r>
                <a:rPr lang="ko-KR" altLang="en-US" sz="1600" dirty="0" err="1">
                  <a:latin typeface="Nanum Gothic" panose="020D0604000000000000" pitchFamily="34" charset="-127"/>
                  <a:ea typeface="Nanum Gothic" panose="020D0604000000000000" pitchFamily="34" charset="-127"/>
                </a:rPr>
                <a:t>흡연율이</a:t>
              </a:r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 높은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084A830-3ACF-48FD-A45A-FDB493D1A759}"/>
              </a:ext>
            </a:extLst>
          </p:cNvPr>
          <p:cNvGrpSpPr/>
          <p:nvPr/>
        </p:nvGrpSpPr>
        <p:grpSpPr>
          <a:xfrm>
            <a:off x="8067151" y="4418098"/>
            <a:ext cx="3811171" cy="1079239"/>
            <a:chOff x="932015" y="1671592"/>
            <a:chExt cx="3427747" cy="103513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CDAECDB-0D9A-43E1-B9A3-6B8B5340C4EF}"/>
                </a:ext>
              </a:extLst>
            </p:cNvPr>
            <p:cNvSpPr/>
            <p:nvPr/>
          </p:nvSpPr>
          <p:spPr>
            <a:xfrm>
              <a:off x="932015" y="1671592"/>
              <a:ext cx="3427747" cy="1035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B5D3C0-9B13-44C5-BB54-3A7C709456A7}"/>
                </a:ext>
              </a:extLst>
            </p:cNvPr>
            <p:cNvSpPr txBox="1"/>
            <p:nvPr/>
          </p:nvSpPr>
          <p:spPr>
            <a:xfrm>
              <a:off x="1015449" y="1989706"/>
              <a:ext cx="3285322" cy="324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도시공원 면적이 넓은 지역</a:t>
              </a:r>
              <a:endPara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주성분 분석 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2017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905FD4-297A-4A62-BA1E-BFE0D9A289B2}"/>
              </a:ext>
            </a:extLst>
          </p:cNvPr>
          <p:cNvGrpSpPr/>
          <p:nvPr/>
        </p:nvGrpSpPr>
        <p:grpSpPr>
          <a:xfrm>
            <a:off x="297947" y="1460899"/>
            <a:ext cx="3708000" cy="1908000"/>
            <a:chOff x="203200" y="1263720"/>
            <a:chExt cx="4342674" cy="23546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4FE724-1E44-44C9-854F-6A4E0EF2523C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82224B-172A-428C-94EA-FD7209F28FA2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74A46B-59F4-4551-AED9-C2390CD447B5}"/>
              </a:ext>
            </a:extLst>
          </p:cNvPr>
          <p:cNvGrpSpPr/>
          <p:nvPr/>
        </p:nvGrpSpPr>
        <p:grpSpPr>
          <a:xfrm>
            <a:off x="297947" y="3902696"/>
            <a:ext cx="3708000" cy="1908000"/>
            <a:chOff x="217714" y="3852509"/>
            <a:chExt cx="4342674" cy="235469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59764F-0AEB-41A7-9BF3-91DB5615A7A8}"/>
                </a:ext>
              </a:extLst>
            </p:cNvPr>
            <p:cNvSpPr/>
            <p:nvPr/>
          </p:nvSpPr>
          <p:spPr>
            <a:xfrm>
              <a:off x="217714" y="3852509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B51ACA-F933-4AEB-9A65-B5A9D7976862}"/>
                </a:ext>
              </a:extLst>
            </p:cNvPr>
            <p:cNvSpPr/>
            <p:nvPr/>
          </p:nvSpPr>
          <p:spPr>
            <a:xfrm>
              <a:off x="232228" y="3852509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광주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4B1C68-2D73-45AD-BEE5-9304955ED1B0}"/>
              </a:ext>
            </a:extLst>
          </p:cNvPr>
          <p:cNvGrpSpPr/>
          <p:nvPr/>
        </p:nvGrpSpPr>
        <p:grpSpPr>
          <a:xfrm>
            <a:off x="4203552" y="3902696"/>
            <a:ext cx="3708000" cy="1908000"/>
            <a:chOff x="203200" y="1263720"/>
            <a:chExt cx="4342674" cy="235469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A35A60C-D804-440A-A240-8B433DC319E0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82500F9-4B4C-4EDA-802A-ED91E495F92B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대전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4987238-583C-4AEA-8506-E99150982F05}"/>
              </a:ext>
            </a:extLst>
          </p:cNvPr>
          <p:cNvGrpSpPr/>
          <p:nvPr/>
        </p:nvGrpSpPr>
        <p:grpSpPr>
          <a:xfrm>
            <a:off x="4203552" y="1460899"/>
            <a:ext cx="3708000" cy="1908000"/>
            <a:chOff x="203200" y="1263720"/>
            <a:chExt cx="4342674" cy="235469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1C7F38-A6D4-4BB2-8C81-FA9E21A3F799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094B2C-3097-4782-A072-D20D6A3E994C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3D8C345-5E16-4977-9292-2D014441E9FE}"/>
              </a:ext>
            </a:extLst>
          </p:cNvPr>
          <p:cNvGrpSpPr/>
          <p:nvPr/>
        </p:nvGrpSpPr>
        <p:grpSpPr>
          <a:xfrm>
            <a:off x="8180796" y="3902696"/>
            <a:ext cx="3708000" cy="1908000"/>
            <a:chOff x="4888411" y="201720"/>
            <a:chExt cx="4326614" cy="2333995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983ED0D-7ED0-4051-A4AA-B4E10A725DB0}"/>
                </a:ext>
              </a:extLst>
            </p:cNvPr>
            <p:cNvSpPr/>
            <p:nvPr/>
          </p:nvSpPr>
          <p:spPr>
            <a:xfrm>
              <a:off x="4888411" y="201720"/>
              <a:ext cx="4326614" cy="2333995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310060F-7B8A-40C6-9212-1A4CEFFA5C10}"/>
                </a:ext>
              </a:extLst>
            </p:cNvPr>
            <p:cNvSpPr/>
            <p:nvPr/>
          </p:nvSpPr>
          <p:spPr>
            <a:xfrm>
              <a:off x="4902925" y="201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CFA9423-99A6-4704-9E09-B4DDCCCB563D}"/>
              </a:ext>
            </a:extLst>
          </p:cNvPr>
          <p:cNvGrpSpPr/>
          <p:nvPr/>
        </p:nvGrpSpPr>
        <p:grpSpPr>
          <a:xfrm>
            <a:off x="8180796" y="1449916"/>
            <a:ext cx="3708000" cy="1908000"/>
            <a:chOff x="203200" y="1263720"/>
            <a:chExt cx="4342674" cy="235469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8F69281-67FE-4C51-ABE6-A21277E0873A}"/>
                </a:ext>
              </a:extLst>
            </p:cNvPr>
            <p:cNvSpPr/>
            <p:nvPr/>
          </p:nvSpPr>
          <p:spPr>
            <a:xfrm>
              <a:off x="203200" y="1263720"/>
              <a:ext cx="4342674" cy="235469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4626C31-4D01-4505-B606-78068B494DF6}"/>
                </a:ext>
              </a:extLst>
            </p:cNvPr>
            <p:cNvSpPr/>
            <p:nvPr/>
          </p:nvSpPr>
          <p:spPr>
            <a:xfrm>
              <a:off x="217714" y="1263720"/>
              <a:ext cx="1629056" cy="4071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1A18C0-FE35-40CF-92E0-34C6FA93FE3B}"/>
              </a:ext>
            </a:extLst>
          </p:cNvPr>
          <p:cNvSpPr txBox="1"/>
          <p:nvPr/>
        </p:nvSpPr>
        <p:spPr>
          <a:xfrm>
            <a:off x="509313" y="1884151"/>
            <a:ext cx="3285267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인구가 유입되는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일인당 차가 많은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도시공원 면적이 좁은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고령화비율이 낮은 지역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ko-KR" altLang="en-US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E77579-2492-4CAB-A13B-83E702EBB26A}"/>
              </a:ext>
            </a:extLst>
          </p:cNvPr>
          <p:cNvSpPr txBox="1"/>
          <p:nvPr/>
        </p:nvSpPr>
        <p:spPr>
          <a:xfrm>
            <a:off x="509313" y="4373782"/>
            <a:ext cx="3220278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인구가 유출되는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일인당 차가 적은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일인당 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GRDP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와 고위험음주율이 적은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833B14-1EDF-4143-9FDE-197CFF178E8D}"/>
              </a:ext>
            </a:extLst>
          </p:cNvPr>
          <p:cNvSpPr txBox="1"/>
          <p:nvPr/>
        </p:nvSpPr>
        <p:spPr>
          <a:xfrm>
            <a:off x="8392162" y="4316157"/>
            <a:ext cx="3285267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인구가 유입되는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도시공원면적이 좁은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고령화비율이 낮은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검거율이 낮은 지역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994DB6-91F0-4E63-9075-847BE1EB6B69}"/>
              </a:ext>
            </a:extLst>
          </p:cNvPr>
          <p:cNvSpPr txBox="1"/>
          <p:nvPr/>
        </p:nvSpPr>
        <p:spPr>
          <a:xfrm>
            <a:off x="4414918" y="4320706"/>
            <a:ext cx="3390085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인구가 유출되는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건축허가면적증감률이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감소하는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집값상승률이 감소하는 지역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3AFBD3-FF84-4DF8-B4E1-CBB67ABE4777}"/>
              </a:ext>
            </a:extLst>
          </p:cNvPr>
          <p:cNvSpPr txBox="1"/>
          <p:nvPr/>
        </p:nvSpPr>
        <p:spPr>
          <a:xfrm>
            <a:off x="8392161" y="1884152"/>
            <a:ext cx="3285267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도시공원면적이 넓은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고령화비율이 낮은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집값 상승률과 경제성장률이 높은 지역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2A5112-4D53-4C0C-BE02-E84942EBCA34}"/>
              </a:ext>
            </a:extLst>
          </p:cNvPr>
          <p:cNvSpPr txBox="1"/>
          <p:nvPr/>
        </p:nvSpPr>
        <p:spPr>
          <a:xfrm>
            <a:off x="4414918" y="1884151"/>
            <a:ext cx="3285267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고령화비율이 낮은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경찰관 </a:t>
            </a:r>
            <a:r>
              <a:rPr lang="ko-KR" altLang="en-US" sz="16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한명당</a:t>
            </a: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담당 주민수가 많은 지역</a:t>
            </a:r>
            <a:endParaRPr lang="en-US" altLang="ko-KR" sz="16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lnSpc>
                <a:spcPct val="125000"/>
              </a:lnSpc>
              <a:buAutoNum type="arabicPeriod"/>
            </a:pPr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도시공원면적이 넓은 지역</a:t>
            </a:r>
          </a:p>
        </p:txBody>
      </p:sp>
    </p:spTree>
    <p:extLst>
      <p:ext uri="{BB962C8B-B14F-4D97-AF65-F5344CB8AC3E}">
        <p14:creationId xmlns:p14="http://schemas.microsoft.com/office/powerpoint/2010/main" val="3952613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440AFED6-EC8A-EE43-9BD7-F815443DF2BF}"/>
              </a:ext>
            </a:extLst>
          </p:cNvPr>
          <p:cNvSpPr/>
          <p:nvPr/>
        </p:nvSpPr>
        <p:spPr>
          <a:xfrm>
            <a:off x="6130664" y="848505"/>
            <a:ext cx="5710994" cy="5701151"/>
          </a:xfrm>
          <a:prstGeom prst="round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1B33E6-A60A-394A-88C4-9721A7D5A17F}"/>
              </a:ext>
            </a:extLst>
          </p:cNvPr>
          <p:cNvSpPr/>
          <p:nvPr/>
        </p:nvSpPr>
        <p:spPr>
          <a:xfrm>
            <a:off x="269228" y="848505"/>
            <a:ext cx="5710994" cy="5701151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5. 2017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변화 비교</a:t>
            </a:r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ko-KR" altLang="en-US" b="1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DD29FFA-85E4-C84F-9C96-71628125E1D6}"/>
              </a:ext>
            </a:extLst>
          </p:cNvPr>
          <p:cNvSpPr/>
          <p:nvPr/>
        </p:nvSpPr>
        <p:spPr>
          <a:xfrm>
            <a:off x="598872" y="4048871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25BAA12-F3F6-134D-89EC-1058A8680626}"/>
              </a:ext>
            </a:extLst>
          </p:cNvPr>
          <p:cNvSpPr/>
          <p:nvPr/>
        </p:nvSpPr>
        <p:spPr>
          <a:xfrm>
            <a:off x="598872" y="4021164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0381D-F443-F24D-90B2-C03599A47633}"/>
              </a:ext>
            </a:extLst>
          </p:cNvPr>
          <p:cNvSpPr txBox="1"/>
          <p:nvPr/>
        </p:nvSpPr>
        <p:spPr>
          <a:xfrm>
            <a:off x="937495" y="4041548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제주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40EA2AE-B726-7A41-B15D-2050A81B12DD}"/>
              </a:ext>
            </a:extLst>
          </p:cNvPr>
          <p:cNvSpPr/>
          <p:nvPr/>
        </p:nvSpPr>
        <p:spPr>
          <a:xfrm>
            <a:off x="598872" y="1197265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421FDD5-195E-654C-9DCE-F8E9D0D798A9}"/>
              </a:ext>
            </a:extLst>
          </p:cNvPr>
          <p:cNvSpPr/>
          <p:nvPr/>
        </p:nvSpPr>
        <p:spPr>
          <a:xfrm>
            <a:off x="598872" y="1169558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946DCD-FC8E-F243-AB4B-A1B3BB34B859}"/>
              </a:ext>
            </a:extLst>
          </p:cNvPr>
          <p:cNvSpPr txBox="1"/>
          <p:nvPr/>
        </p:nvSpPr>
        <p:spPr>
          <a:xfrm>
            <a:off x="932409" y="1201483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제주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FB81E46-5DCA-2049-B0AA-6B17FC6BD59C}"/>
              </a:ext>
            </a:extLst>
          </p:cNvPr>
          <p:cNvSpPr/>
          <p:nvPr/>
        </p:nvSpPr>
        <p:spPr>
          <a:xfrm>
            <a:off x="3275167" y="4048871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39F22C-B3F9-504F-9C78-0C4E05619CDE}"/>
              </a:ext>
            </a:extLst>
          </p:cNvPr>
          <p:cNvSpPr/>
          <p:nvPr/>
        </p:nvSpPr>
        <p:spPr>
          <a:xfrm>
            <a:off x="3275167" y="4021164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E5CC9C-CD1B-EB4A-A0E1-8163197AE681}"/>
              </a:ext>
            </a:extLst>
          </p:cNvPr>
          <p:cNvSpPr txBox="1"/>
          <p:nvPr/>
        </p:nvSpPr>
        <p:spPr>
          <a:xfrm>
            <a:off x="3613790" y="4041548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경기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1F42184-40EE-6D43-BE8A-648520831818}"/>
              </a:ext>
            </a:extLst>
          </p:cNvPr>
          <p:cNvSpPr/>
          <p:nvPr/>
        </p:nvSpPr>
        <p:spPr>
          <a:xfrm>
            <a:off x="3275167" y="1197673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43F616-6393-1A49-ACA6-59FBBB131545}"/>
              </a:ext>
            </a:extLst>
          </p:cNvPr>
          <p:cNvSpPr/>
          <p:nvPr/>
        </p:nvSpPr>
        <p:spPr>
          <a:xfrm>
            <a:off x="3275167" y="1169966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91D609-CE91-8144-AC8D-E0F0CBCD7AFD}"/>
              </a:ext>
            </a:extLst>
          </p:cNvPr>
          <p:cNvSpPr txBox="1"/>
          <p:nvPr/>
        </p:nvSpPr>
        <p:spPr>
          <a:xfrm>
            <a:off x="3613790" y="1195214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경남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1251F75-F0B8-624E-878C-D1C690A62E19}"/>
              </a:ext>
            </a:extLst>
          </p:cNvPr>
          <p:cNvSpPr/>
          <p:nvPr/>
        </p:nvSpPr>
        <p:spPr>
          <a:xfrm>
            <a:off x="6477451" y="1187059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CCEDB00-0CC6-9240-BDDA-2375B97D4447}"/>
              </a:ext>
            </a:extLst>
          </p:cNvPr>
          <p:cNvSpPr/>
          <p:nvPr/>
        </p:nvSpPr>
        <p:spPr>
          <a:xfrm>
            <a:off x="6477451" y="1159352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4D98290-720F-BC4D-83D3-C0B8998EFA8C}"/>
              </a:ext>
            </a:extLst>
          </p:cNvPr>
          <p:cNvSpPr txBox="1"/>
          <p:nvPr/>
        </p:nvSpPr>
        <p:spPr>
          <a:xfrm>
            <a:off x="6767986" y="1178903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경기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6C275E8-8379-574A-AF57-EC47B73FEB68}"/>
              </a:ext>
            </a:extLst>
          </p:cNvPr>
          <p:cNvSpPr/>
          <p:nvPr/>
        </p:nvSpPr>
        <p:spPr>
          <a:xfrm>
            <a:off x="6479143" y="4032560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AED831E-1850-9842-A2F8-86CBD58D66E6}"/>
              </a:ext>
            </a:extLst>
          </p:cNvPr>
          <p:cNvSpPr/>
          <p:nvPr/>
        </p:nvSpPr>
        <p:spPr>
          <a:xfrm>
            <a:off x="6479143" y="4004853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0FFEA5-A0CF-BA46-83F2-77187DB18821}"/>
              </a:ext>
            </a:extLst>
          </p:cNvPr>
          <p:cNvSpPr txBox="1"/>
          <p:nvPr/>
        </p:nvSpPr>
        <p:spPr>
          <a:xfrm>
            <a:off x="6816074" y="4025237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경남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7EAB361-1CD9-264E-9BFB-53A2FBC9DFDE}"/>
              </a:ext>
            </a:extLst>
          </p:cNvPr>
          <p:cNvSpPr/>
          <p:nvPr/>
        </p:nvSpPr>
        <p:spPr>
          <a:xfrm>
            <a:off x="9149455" y="4032560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83893B8-B851-C14A-8880-E2F1296935E6}"/>
              </a:ext>
            </a:extLst>
          </p:cNvPr>
          <p:cNvSpPr/>
          <p:nvPr/>
        </p:nvSpPr>
        <p:spPr>
          <a:xfrm>
            <a:off x="9149455" y="4004853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450753-C1B6-9E4D-A440-071D147BE9A3}"/>
              </a:ext>
            </a:extLst>
          </p:cNvPr>
          <p:cNvSpPr txBox="1"/>
          <p:nvPr/>
        </p:nvSpPr>
        <p:spPr>
          <a:xfrm>
            <a:off x="9488078" y="4030509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인천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F613D1D-D877-F241-A06B-A2077A795AA9}"/>
              </a:ext>
            </a:extLst>
          </p:cNvPr>
          <p:cNvSpPr/>
          <p:nvPr/>
        </p:nvSpPr>
        <p:spPr>
          <a:xfrm>
            <a:off x="9149455" y="1192162"/>
            <a:ext cx="2382320" cy="21491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44170C-BE93-9F45-AA9B-61436A356B8B}"/>
              </a:ext>
            </a:extLst>
          </p:cNvPr>
          <p:cNvSpPr/>
          <p:nvPr/>
        </p:nvSpPr>
        <p:spPr>
          <a:xfrm>
            <a:off x="9149455" y="1164455"/>
            <a:ext cx="2382320" cy="441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38DD7DF-7138-CD46-8AC1-A534BF0161EC}"/>
              </a:ext>
            </a:extLst>
          </p:cNvPr>
          <p:cNvSpPr txBox="1"/>
          <p:nvPr/>
        </p:nvSpPr>
        <p:spPr>
          <a:xfrm>
            <a:off x="9488078" y="1190111"/>
            <a:ext cx="171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인천</a:t>
            </a: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E611C9C3-8D1E-CC41-8408-41733041C0A4}"/>
              </a:ext>
            </a:extLst>
          </p:cNvPr>
          <p:cNvSpPr/>
          <p:nvPr/>
        </p:nvSpPr>
        <p:spPr>
          <a:xfrm>
            <a:off x="1590787" y="3463524"/>
            <a:ext cx="393404" cy="440558"/>
          </a:xfrm>
          <a:prstGeom prst="downArrow">
            <a:avLst/>
          </a:prstGeom>
          <a:solidFill>
            <a:srgbClr val="E8727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5" name="아래쪽 화살표[D] 104">
            <a:extLst>
              <a:ext uri="{FF2B5EF4-FFF2-40B4-BE49-F238E27FC236}">
                <a16:creationId xmlns:a16="http://schemas.microsoft.com/office/drawing/2014/main" id="{44ACABC0-2DE5-2D45-96CE-0C28EC0BF603}"/>
              </a:ext>
            </a:extLst>
          </p:cNvPr>
          <p:cNvSpPr/>
          <p:nvPr/>
        </p:nvSpPr>
        <p:spPr>
          <a:xfrm>
            <a:off x="10143913" y="3468462"/>
            <a:ext cx="393404" cy="440558"/>
          </a:xfrm>
          <a:prstGeom prst="downArrow">
            <a:avLst/>
          </a:prstGeom>
          <a:solidFill>
            <a:srgbClr val="E8727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6" name="아래쪽 화살표[D] 105">
            <a:extLst>
              <a:ext uri="{FF2B5EF4-FFF2-40B4-BE49-F238E27FC236}">
                <a16:creationId xmlns:a16="http://schemas.microsoft.com/office/drawing/2014/main" id="{ADFD7836-BA37-2544-85EE-80E0C8332B64}"/>
              </a:ext>
            </a:extLst>
          </p:cNvPr>
          <p:cNvSpPr/>
          <p:nvPr/>
        </p:nvSpPr>
        <p:spPr>
          <a:xfrm rot="3600000">
            <a:off x="6013374" y="2788741"/>
            <a:ext cx="360000" cy="1800000"/>
          </a:xfrm>
          <a:prstGeom prst="downArrow">
            <a:avLst/>
          </a:prstGeom>
          <a:solidFill>
            <a:srgbClr val="E8727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7" name="아래쪽 화살표[D] 106">
            <a:extLst>
              <a:ext uri="{FF2B5EF4-FFF2-40B4-BE49-F238E27FC236}">
                <a16:creationId xmlns:a16="http://schemas.microsoft.com/office/drawing/2014/main" id="{39D2A0C6-6492-2240-AEF0-1049F0FA6E16}"/>
              </a:ext>
            </a:extLst>
          </p:cNvPr>
          <p:cNvSpPr/>
          <p:nvPr/>
        </p:nvSpPr>
        <p:spPr>
          <a:xfrm rot="-3600000">
            <a:off x="5765479" y="2788740"/>
            <a:ext cx="360000" cy="1800000"/>
          </a:xfrm>
          <a:prstGeom prst="downArrow">
            <a:avLst/>
          </a:prstGeom>
          <a:solidFill>
            <a:srgbClr val="E8727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6A4EC9B-D2A8-D741-9FEF-3778463FB0BC}"/>
              </a:ext>
            </a:extLst>
          </p:cNvPr>
          <p:cNvSpPr/>
          <p:nvPr/>
        </p:nvSpPr>
        <p:spPr>
          <a:xfrm>
            <a:off x="3400423" y="508390"/>
            <a:ext cx="2275367" cy="4665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F9352-E482-AB44-B1B5-648B65EBC028}"/>
              </a:ext>
            </a:extLst>
          </p:cNvPr>
          <p:cNvSpPr txBox="1"/>
          <p:nvPr/>
        </p:nvSpPr>
        <p:spPr>
          <a:xfrm>
            <a:off x="3413216" y="578759"/>
            <a:ext cx="224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상위권 도시</a:t>
            </a: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E8307B24-66BB-7540-9A65-A1B7D5A67642}"/>
              </a:ext>
            </a:extLst>
          </p:cNvPr>
          <p:cNvSpPr/>
          <p:nvPr/>
        </p:nvSpPr>
        <p:spPr>
          <a:xfrm>
            <a:off x="6464658" y="512450"/>
            <a:ext cx="2275367" cy="46654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2F96ACB-C4F7-AE48-8FD5-3FAAB775B1AB}"/>
              </a:ext>
            </a:extLst>
          </p:cNvPr>
          <p:cNvSpPr txBox="1"/>
          <p:nvPr/>
        </p:nvSpPr>
        <p:spPr>
          <a:xfrm>
            <a:off x="6477451" y="582819"/>
            <a:ext cx="224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</a:t>
            </a: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하위권 도시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06C363-7FD2-7D45-B0EF-A13CFA79C1FB}"/>
              </a:ext>
            </a:extLst>
          </p:cNvPr>
          <p:cNvSpPr/>
          <p:nvPr/>
        </p:nvSpPr>
        <p:spPr>
          <a:xfrm>
            <a:off x="3270876" y="1694143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A818CE-9C43-164D-905C-7C8DBECBF1A9}"/>
              </a:ext>
            </a:extLst>
          </p:cNvPr>
          <p:cNvSpPr/>
          <p:nvPr/>
        </p:nvSpPr>
        <p:spPr>
          <a:xfrm>
            <a:off x="594581" y="1687896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5675914-71DF-3A4E-BC6C-9F49904E43CB}"/>
              </a:ext>
            </a:extLst>
          </p:cNvPr>
          <p:cNvSpPr/>
          <p:nvPr/>
        </p:nvSpPr>
        <p:spPr>
          <a:xfrm>
            <a:off x="6475305" y="2204114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86C0EDD-B65E-2D4C-B7F4-F1CC9E20063E}"/>
              </a:ext>
            </a:extLst>
          </p:cNvPr>
          <p:cNvSpPr/>
          <p:nvPr/>
        </p:nvSpPr>
        <p:spPr>
          <a:xfrm>
            <a:off x="9154981" y="3005793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14A19D6-28CD-6249-A1B4-A5A80C2B3E05}"/>
              </a:ext>
            </a:extLst>
          </p:cNvPr>
          <p:cNvSpPr/>
          <p:nvPr/>
        </p:nvSpPr>
        <p:spPr>
          <a:xfrm>
            <a:off x="594581" y="4527248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9FF23B3-1E40-E74C-9122-09B045FD92DA}"/>
              </a:ext>
            </a:extLst>
          </p:cNvPr>
          <p:cNvSpPr/>
          <p:nvPr/>
        </p:nvSpPr>
        <p:spPr>
          <a:xfrm>
            <a:off x="3272240" y="4527247"/>
            <a:ext cx="2386611" cy="257447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1DB9995-D246-6F48-9C44-26C77AF72755}"/>
              </a:ext>
            </a:extLst>
          </p:cNvPr>
          <p:cNvSpPr/>
          <p:nvPr/>
        </p:nvSpPr>
        <p:spPr>
          <a:xfrm>
            <a:off x="589055" y="2201142"/>
            <a:ext cx="2386611" cy="2574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43354D7-C7BA-AA4B-846C-BE65141794F2}"/>
              </a:ext>
            </a:extLst>
          </p:cNvPr>
          <p:cNvSpPr/>
          <p:nvPr/>
        </p:nvSpPr>
        <p:spPr>
          <a:xfrm>
            <a:off x="3281083" y="2195582"/>
            <a:ext cx="2386611" cy="2574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E990AD-067C-6A47-95DD-8BBD2157BD15}"/>
              </a:ext>
            </a:extLst>
          </p:cNvPr>
          <p:cNvSpPr/>
          <p:nvPr/>
        </p:nvSpPr>
        <p:spPr>
          <a:xfrm>
            <a:off x="6483824" y="1664467"/>
            <a:ext cx="2386611" cy="2574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E5C1A29-6155-0442-B987-8BB6BBE3838C}"/>
              </a:ext>
            </a:extLst>
          </p:cNvPr>
          <p:cNvSpPr/>
          <p:nvPr/>
        </p:nvSpPr>
        <p:spPr>
          <a:xfrm>
            <a:off x="9154981" y="1664468"/>
            <a:ext cx="2386611" cy="25744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DD5E474-8056-9B48-B211-9D0B32F7E292}"/>
              </a:ext>
            </a:extLst>
          </p:cNvPr>
          <p:cNvSpPr/>
          <p:nvPr/>
        </p:nvSpPr>
        <p:spPr>
          <a:xfrm>
            <a:off x="596726" y="1950738"/>
            <a:ext cx="2386611" cy="2574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E5EE7F5-C757-CB42-B13B-15CD27221D5B}"/>
              </a:ext>
            </a:extLst>
          </p:cNvPr>
          <p:cNvSpPr/>
          <p:nvPr/>
        </p:nvSpPr>
        <p:spPr>
          <a:xfrm>
            <a:off x="3270875" y="1943695"/>
            <a:ext cx="2386611" cy="2574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5757F5A-55BB-824D-B52E-E23DC5A219EA}"/>
              </a:ext>
            </a:extLst>
          </p:cNvPr>
          <p:cNvSpPr/>
          <p:nvPr/>
        </p:nvSpPr>
        <p:spPr>
          <a:xfrm>
            <a:off x="6483824" y="1932813"/>
            <a:ext cx="2386611" cy="2574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631502A-EDD0-FD4D-93E4-A74007A92D3B}"/>
              </a:ext>
            </a:extLst>
          </p:cNvPr>
          <p:cNvSpPr/>
          <p:nvPr/>
        </p:nvSpPr>
        <p:spPr>
          <a:xfrm>
            <a:off x="9154981" y="1938135"/>
            <a:ext cx="2386611" cy="2574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BBA55B3-84A4-F649-B124-BC3282001ADE}"/>
              </a:ext>
            </a:extLst>
          </p:cNvPr>
          <p:cNvSpPr/>
          <p:nvPr/>
        </p:nvSpPr>
        <p:spPr>
          <a:xfrm>
            <a:off x="599153" y="4782987"/>
            <a:ext cx="2386611" cy="257447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39A471E-2619-284B-9BA5-932DC435096C}"/>
              </a:ext>
            </a:extLst>
          </p:cNvPr>
          <p:cNvSpPr/>
          <p:nvPr/>
        </p:nvSpPr>
        <p:spPr>
          <a:xfrm>
            <a:off x="6483824" y="4501598"/>
            <a:ext cx="2386611" cy="257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198AE3A-8DB2-6840-BA81-F92767B2A9A3}"/>
              </a:ext>
            </a:extLst>
          </p:cNvPr>
          <p:cNvSpPr/>
          <p:nvPr/>
        </p:nvSpPr>
        <p:spPr>
          <a:xfrm>
            <a:off x="9154981" y="2203284"/>
            <a:ext cx="2386611" cy="257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520ABA0-A1CD-EB43-9964-1A5D61C214FA}"/>
              </a:ext>
            </a:extLst>
          </p:cNvPr>
          <p:cNvSpPr/>
          <p:nvPr/>
        </p:nvSpPr>
        <p:spPr>
          <a:xfrm>
            <a:off x="9154980" y="4501598"/>
            <a:ext cx="2386611" cy="257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959338-1C7C-CA4D-9CC6-EBA8BEBA1235}"/>
              </a:ext>
            </a:extLst>
          </p:cNvPr>
          <p:cNvSpPr/>
          <p:nvPr/>
        </p:nvSpPr>
        <p:spPr>
          <a:xfrm>
            <a:off x="3269184" y="5056228"/>
            <a:ext cx="2386611" cy="257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8AFC06B-88DC-E74D-A8D7-6C06E1A09ECD}"/>
              </a:ext>
            </a:extLst>
          </p:cNvPr>
          <p:cNvSpPr/>
          <p:nvPr/>
        </p:nvSpPr>
        <p:spPr>
          <a:xfrm>
            <a:off x="589054" y="5056227"/>
            <a:ext cx="2386611" cy="257447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B7EF659-44B8-8846-ABC5-7A09015DCEA3}"/>
              </a:ext>
            </a:extLst>
          </p:cNvPr>
          <p:cNvSpPr/>
          <p:nvPr/>
        </p:nvSpPr>
        <p:spPr>
          <a:xfrm>
            <a:off x="596725" y="5325973"/>
            <a:ext cx="2386611" cy="25744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AF2C3AE-2823-3443-9D79-1F9F270F4DD2}"/>
              </a:ext>
            </a:extLst>
          </p:cNvPr>
          <p:cNvSpPr/>
          <p:nvPr/>
        </p:nvSpPr>
        <p:spPr>
          <a:xfrm>
            <a:off x="3289179" y="5325973"/>
            <a:ext cx="2386611" cy="25744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72ACAC2-64CF-8448-869F-037D28020A0E}"/>
              </a:ext>
            </a:extLst>
          </p:cNvPr>
          <p:cNvSpPr/>
          <p:nvPr/>
        </p:nvSpPr>
        <p:spPr>
          <a:xfrm>
            <a:off x="6483823" y="5328898"/>
            <a:ext cx="2386611" cy="25744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106FC7C-D94A-E44E-9EAA-FEC4C7711165}"/>
              </a:ext>
            </a:extLst>
          </p:cNvPr>
          <p:cNvSpPr/>
          <p:nvPr/>
        </p:nvSpPr>
        <p:spPr>
          <a:xfrm>
            <a:off x="9149454" y="5318266"/>
            <a:ext cx="2386611" cy="25744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C29398-0A78-EA43-8685-65A3E23507BE}"/>
              </a:ext>
            </a:extLst>
          </p:cNvPr>
          <p:cNvSpPr txBox="1"/>
          <p:nvPr/>
        </p:nvSpPr>
        <p:spPr>
          <a:xfrm>
            <a:off x="598872" y="4467777"/>
            <a:ext cx="2382320" cy="114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차가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도시공원 면적이 좁은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고령화비율이 낮은 지역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165EF2-DE2C-A642-9EFF-C6B995376369}"/>
              </a:ext>
            </a:extLst>
          </p:cNvPr>
          <p:cNvSpPr txBox="1"/>
          <p:nvPr/>
        </p:nvSpPr>
        <p:spPr>
          <a:xfrm>
            <a:off x="598872" y="1616171"/>
            <a:ext cx="2382320" cy="876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차가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실업자가 적은 지역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3DA02-EF8A-E34B-851F-69D2AB237A9B}"/>
              </a:ext>
            </a:extLst>
          </p:cNvPr>
          <p:cNvSpPr txBox="1"/>
          <p:nvPr/>
        </p:nvSpPr>
        <p:spPr>
          <a:xfrm>
            <a:off x="3275167" y="1616579"/>
            <a:ext cx="2382320" cy="141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차가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실업자가 적은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자살율이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낮은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경제발전율이 낮은 지역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491641-BE65-3D4F-907B-63EA37E9E0D3}"/>
              </a:ext>
            </a:extLst>
          </p:cNvPr>
          <p:cNvSpPr txBox="1"/>
          <p:nvPr/>
        </p:nvSpPr>
        <p:spPr>
          <a:xfrm>
            <a:off x="3275167" y="4467777"/>
            <a:ext cx="2382320" cy="114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검거율이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낮은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도시공원 면적이 좁은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고령화비율이 낮은 지역</a:t>
            </a: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ko-KR" altLang="en-US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AF6D01-A205-0648-BE0A-6B9AC730C01F}"/>
              </a:ext>
            </a:extLst>
          </p:cNvPr>
          <p:cNvSpPr txBox="1"/>
          <p:nvPr/>
        </p:nvSpPr>
        <p:spPr>
          <a:xfrm>
            <a:off x="6477451" y="1605965"/>
            <a:ext cx="2382320" cy="876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실업자가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차가 적은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D9B3396-0B1C-7844-BF1D-757A3F4E2C5E}"/>
              </a:ext>
            </a:extLst>
          </p:cNvPr>
          <p:cNvSpPr txBox="1"/>
          <p:nvPr/>
        </p:nvSpPr>
        <p:spPr>
          <a:xfrm>
            <a:off x="6479143" y="4451466"/>
            <a:ext cx="2382320" cy="114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도시공원 면적이 넓은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경찰관 일인당 담당 주민수가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고령화 비율이 낮은 지역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C73BB4-1DC4-0844-BD7C-DAC9ABAAD738}"/>
              </a:ext>
            </a:extLst>
          </p:cNvPr>
          <p:cNvSpPr txBox="1"/>
          <p:nvPr/>
        </p:nvSpPr>
        <p:spPr>
          <a:xfrm>
            <a:off x="9149455" y="4451466"/>
            <a:ext cx="2382320" cy="114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도시공원 면적이 넓은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집값 상승률이 높은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경제발전율이 높은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고령화 비율이 낮은 지역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F89532-CCAF-F345-BBCF-5BE0F953CBD6}"/>
              </a:ext>
            </a:extLst>
          </p:cNvPr>
          <p:cNvSpPr txBox="1"/>
          <p:nvPr/>
        </p:nvSpPr>
        <p:spPr>
          <a:xfrm>
            <a:off x="9149455" y="1611068"/>
            <a:ext cx="2382320" cy="168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실업자가 많은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일인당 차가 적은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도시공원 면적이 넓은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검거율이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외국인 비율이 낮은 지역</a:t>
            </a:r>
            <a:endParaRPr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6.</a:t>
            </a:r>
            <a:r>
              <a:rPr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유입인구가 많은 지역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0FCAA913-169B-284F-8FB3-8A7F835E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/>
      <p:bldP spid="79" grpId="0" animBg="1"/>
      <p:bldP spid="80" grpId="0" animBg="1"/>
      <p:bldP spid="81" grpId="0"/>
      <p:bldP spid="91" grpId="0" animBg="1"/>
      <p:bldP spid="92" grpId="0" animBg="1"/>
      <p:bldP spid="93" grpId="0"/>
      <p:bldP spid="95" grpId="0" animBg="1"/>
      <p:bldP spid="96" grpId="0" animBg="1"/>
      <p:bldP spid="97" grpId="0"/>
      <p:bldP spid="3" grpId="0" animBg="1"/>
      <p:bldP spid="105" grpId="0" animBg="1"/>
      <p:bldP spid="106" grpId="0" animBg="1"/>
      <p:bldP spid="107" grpId="0" animBg="1"/>
      <p:bldP spid="11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69" grpId="0"/>
      <p:bldP spid="82" grpId="0"/>
      <p:bldP spid="94" grpId="0"/>
      <p:bldP spid="9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F57E9B6-7954-49A6-8088-95ED7433A4BB}"/>
              </a:ext>
            </a:extLst>
          </p:cNvPr>
          <p:cNvGrpSpPr/>
          <p:nvPr/>
        </p:nvGrpSpPr>
        <p:grpSpPr>
          <a:xfrm>
            <a:off x="1139761" y="1479649"/>
            <a:ext cx="4680000" cy="4680000"/>
            <a:chOff x="222309" y="1110245"/>
            <a:chExt cx="3769050" cy="405684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A08E406-1190-4DBF-A9CB-8B7E71751AA4}"/>
                </a:ext>
              </a:extLst>
            </p:cNvPr>
            <p:cNvGrpSpPr/>
            <p:nvPr/>
          </p:nvGrpSpPr>
          <p:grpSpPr>
            <a:xfrm>
              <a:off x="229232" y="1110245"/>
              <a:ext cx="3762127" cy="4056841"/>
              <a:chOff x="229232" y="1110245"/>
              <a:chExt cx="3762127" cy="4056841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D90643F7-A70A-462E-97E6-68E0114E4B8E}"/>
                  </a:ext>
                </a:extLst>
              </p:cNvPr>
              <p:cNvGrpSpPr/>
              <p:nvPr/>
            </p:nvGrpSpPr>
            <p:grpSpPr>
              <a:xfrm>
                <a:off x="229233" y="1110245"/>
                <a:ext cx="3762126" cy="4056841"/>
                <a:chOff x="379802" y="1187060"/>
                <a:chExt cx="3762126" cy="4056841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148DB06-B8BD-4173-A286-945E25DB5EF5}"/>
                    </a:ext>
                  </a:extLst>
                </p:cNvPr>
                <p:cNvSpPr/>
                <p:nvPr/>
              </p:nvSpPr>
              <p:spPr>
                <a:xfrm>
                  <a:off x="379802" y="1187060"/>
                  <a:ext cx="3762126" cy="4056841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98D3F25-44F3-4CB3-8939-5664778F13CB}"/>
                    </a:ext>
                  </a:extLst>
                </p:cNvPr>
                <p:cNvGrpSpPr/>
                <p:nvPr/>
              </p:nvGrpSpPr>
              <p:grpSpPr>
                <a:xfrm>
                  <a:off x="926949" y="1726392"/>
                  <a:ext cx="2856913" cy="3114848"/>
                  <a:chOff x="6788205" y="1033171"/>
                  <a:chExt cx="2856913" cy="3114848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9AF00DD2-7C9E-48A2-8F8E-98ABA0105227}"/>
                      </a:ext>
                    </a:extLst>
                  </p:cNvPr>
                  <p:cNvGrpSpPr/>
                  <p:nvPr/>
                </p:nvGrpSpPr>
                <p:grpSpPr>
                  <a:xfrm>
                    <a:off x="6788205" y="1033171"/>
                    <a:ext cx="2856913" cy="2873922"/>
                    <a:chOff x="5061903" y="1273822"/>
                    <a:chExt cx="2856913" cy="2873922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17A1C2A6-82D4-475B-815A-A8D05D2ECDF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67400" y="1302724"/>
                      <a:ext cx="13122" cy="284502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3CF4CEA5-35BA-4CEB-873A-FE09DAB29F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61903" y="4128476"/>
                      <a:ext cx="2845920" cy="9634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 37">
                      <a:extLst>
                        <a:ext uri="{FF2B5EF4-FFF2-40B4-BE49-F238E27FC236}">
                          <a16:creationId xmlns:a16="http://schemas.microsoft.com/office/drawing/2014/main" id="{798BF066-3E43-4AC5-B0F4-7487B4EA03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84863" y="1273822"/>
                      <a:ext cx="13123" cy="284502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 38">
                      <a:extLst>
                        <a:ext uri="{FF2B5EF4-FFF2-40B4-BE49-F238E27FC236}">
                          <a16:creationId xmlns:a16="http://schemas.microsoft.com/office/drawing/2014/main" id="{C4EE7349-BE7D-4E89-A26F-B869F0B27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080522" y="2696332"/>
                      <a:ext cx="2838294" cy="441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26B70F89-4FA1-421B-9A64-3ADFC6E742A9}"/>
                      </a:ext>
                    </a:extLst>
                  </p:cNvPr>
                  <p:cNvSpPr/>
                  <p:nvPr/>
                </p:nvSpPr>
                <p:spPr>
                  <a:xfrm>
                    <a:off x="7089437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2010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419EE51-69BA-4116-BB84-7077852798BE}"/>
                      </a:ext>
                    </a:extLst>
                  </p:cNvPr>
                  <p:cNvSpPr/>
                  <p:nvPr/>
                </p:nvSpPr>
                <p:spPr>
                  <a:xfrm>
                    <a:off x="8506901" y="3910910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2017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</p:grp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A258F5B-115E-4C2C-ABFD-9AD7A0C0176A}"/>
                  </a:ext>
                </a:extLst>
              </p:cNvPr>
              <p:cNvSpPr/>
              <p:nvPr/>
            </p:nvSpPr>
            <p:spPr>
              <a:xfrm>
                <a:off x="229232" y="1114565"/>
                <a:ext cx="1390972" cy="3299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실업률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22FA7E8-F75F-4557-8471-173C9052175E}"/>
                </a:ext>
              </a:extLst>
            </p:cNvPr>
            <p:cNvSpPr txBox="1"/>
            <p:nvPr/>
          </p:nvSpPr>
          <p:spPr>
            <a:xfrm>
              <a:off x="222309" y="1577183"/>
              <a:ext cx="629946" cy="29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높음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6D74E44-A23F-4578-B695-0FADBCFDFDE5}"/>
                </a:ext>
              </a:extLst>
            </p:cNvPr>
            <p:cNvSpPr txBox="1"/>
            <p:nvPr/>
          </p:nvSpPr>
          <p:spPr>
            <a:xfrm>
              <a:off x="229234" y="4273808"/>
              <a:ext cx="623021" cy="29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낮음</a:t>
              </a: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8B407E4-9224-4603-A14F-F2BFB47198E8}"/>
              </a:ext>
            </a:extLst>
          </p:cNvPr>
          <p:cNvGrpSpPr/>
          <p:nvPr/>
        </p:nvGrpSpPr>
        <p:grpSpPr>
          <a:xfrm>
            <a:off x="2078156" y="3900636"/>
            <a:ext cx="648000" cy="648000"/>
            <a:chOff x="8334577" y="162691"/>
            <a:chExt cx="648000" cy="648000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07203AA7-F83B-4752-BFFC-8161A49A430B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893AB5C-46F6-4C63-91E2-4E9B7D7ACE75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1DA92B8B-7E99-4A74-93A6-0826301C3CFC}"/>
              </a:ext>
            </a:extLst>
          </p:cNvPr>
          <p:cNvGrpSpPr/>
          <p:nvPr/>
        </p:nvGrpSpPr>
        <p:grpSpPr>
          <a:xfrm>
            <a:off x="2775125" y="4565103"/>
            <a:ext cx="648000" cy="648000"/>
            <a:chOff x="8334577" y="162691"/>
            <a:chExt cx="648000" cy="648000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B9D3F91-0C7A-489E-8952-5B5B604E8D95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C963163-33F0-4B6F-8796-55A0750FF9CC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5B7E58D-E623-454E-9EC3-7AFEE126509B}"/>
              </a:ext>
            </a:extLst>
          </p:cNvPr>
          <p:cNvGrpSpPr/>
          <p:nvPr/>
        </p:nvGrpSpPr>
        <p:grpSpPr>
          <a:xfrm>
            <a:off x="2775125" y="2898443"/>
            <a:ext cx="648000" cy="648000"/>
            <a:chOff x="8334577" y="162691"/>
            <a:chExt cx="648000" cy="648000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8B3C687-3346-4FDC-AE72-263D14FAA424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B6C469D-4F01-4E5C-ADB0-FD26B6E8DFD7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45947CF-9DDB-4B58-8CCE-BBCFCBBB7E04}"/>
              </a:ext>
            </a:extLst>
          </p:cNvPr>
          <p:cNvGrpSpPr/>
          <p:nvPr/>
        </p:nvGrpSpPr>
        <p:grpSpPr>
          <a:xfrm>
            <a:off x="2057441" y="2212943"/>
            <a:ext cx="648000" cy="648000"/>
            <a:chOff x="8334577" y="162691"/>
            <a:chExt cx="648000" cy="648000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1014F0C-C2EC-449A-8D68-A3B10D23804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9682D52-CDCD-409E-99EA-45010AD2CD32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3FD6D20-9121-419C-840B-64225F3E2A7F}"/>
              </a:ext>
            </a:extLst>
          </p:cNvPr>
          <p:cNvSpPr txBox="1"/>
          <p:nvPr/>
        </p:nvSpPr>
        <p:spPr>
          <a:xfrm>
            <a:off x="6505973" y="2676269"/>
            <a:ext cx="4670027" cy="144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실업률과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뚜렷한 음의 상관관계를 보이므로 큰 영향이 있었겠으나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별다른 영향이 없다고 생각된다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30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A8A5D1F-F537-4601-8F38-52D9548F6803}"/>
              </a:ext>
            </a:extLst>
          </p:cNvPr>
          <p:cNvGrpSpPr/>
          <p:nvPr/>
        </p:nvGrpSpPr>
        <p:grpSpPr>
          <a:xfrm>
            <a:off x="1139761" y="1479649"/>
            <a:ext cx="4680000" cy="4680000"/>
            <a:chOff x="211315" y="1110244"/>
            <a:chExt cx="3780044" cy="4083048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6CEA2F2-B1B2-4044-BE79-904BA4BA6E04}"/>
                </a:ext>
              </a:extLst>
            </p:cNvPr>
            <p:cNvGrpSpPr/>
            <p:nvPr/>
          </p:nvGrpSpPr>
          <p:grpSpPr>
            <a:xfrm>
              <a:off x="211315" y="1110244"/>
              <a:ext cx="3780044" cy="4083048"/>
              <a:chOff x="211315" y="1110244"/>
              <a:chExt cx="3780044" cy="4083048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F8D0053A-5E9D-4136-83BC-5789451A6DCA}"/>
                  </a:ext>
                </a:extLst>
              </p:cNvPr>
              <p:cNvGrpSpPr/>
              <p:nvPr/>
            </p:nvGrpSpPr>
            <p:grpSpPr>
              <a:xfrm>
                <a:off x="211315" y="1110244"/>
                <a:ext cx="3780044" cy="4083048"/>
                <a:chOff x="361884" y="1187059"/>
                <a:chExt cx="3780044" cy="4083048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4BD214F-6B34-44D3-80FE-46F84AEB7496}"/>
                    </a:ext>
                  </a:extLst>
                </p:cNvPr>
                <p:cNvSpPr/>
                <p:nvPr/>
              </p:nvSpPr>
              <p:spPr>
                <a:xfrm>
                  <a:off x="361884" y="1187059"/>
                  <a:ext cx="3780044" cy="4083048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AE4E6919-7E5C-448A-9999-AEEA2FD24138}"/>
                    </a:ext>
                  </a:extLst>
                </p:cNvPr>
                <p:cNvGrpSpPr/>
                <p:nvPr/>
              </p:nvGrpSpPr>
              <p:grpSpPr>
                <a:xfrm>
                  <a:off x="926949" y="1726392"/>
                  <a:ext cx="2856913" cy="3111031"/>
                  <a:chOff x="6788205" y="1033171"/>
                  <a:chExt cx="2856913" cy="3111031"/>
                </a:xfrm>
              </p:grpSpPr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2A2124F0-B28C-4FD5-BDB2-A7AB02C02F92}"/>
                      </a:ext>
                    </a:extLst>
                  </p:cNvPr>
                  <p:cNvGrpSpPr/>
                  <p:nvPr/>
                </p:nvGrpSpPr>
                <p:grpSpPr>
                  <a:xfrm>
                    <a:off x="6788205" y="1033171"/>
                    <a:ext cx="2856913" cy="2873922"/>
                    <a:chOff x="5061903" y="1273822"/>
                    <a:chExt cx="2856913" cy="2873922"/>
                  </a:xfrm>
                </p:grpSpPr>
                <p:cxnSp>
                  <p:nvCxnSpPr>
                    <p:cNvPr id="134" name="직선 연결선 133">
                      <a:extLst>
                        <a:ext uri="{FF2B5EF4-FFF2-40B4-BE49-F238E27FC236}">
                          <a16:creationId xmlns:a16="http://schemas.microsoft.com/office/drawing/2014/main" id="{42C62C23-4379-4BE4-BB5B-7ECFB5C76A5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67400" y="1302724"/>
                      <a:ext cx="13122" cy="284502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직선 연결선 134">
                      <a:extLst>
                        <a:ext uri="{FF2B5EF4-FFF2-40B4-BE49-F238E27FC236}">
                          <a16:creationId xmlns:a16="http://schemas.microsoft.com/office/drawing/2014/main" id="{83346815-6A30-47F8-A6FE-D2AA6AF0A1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61903" y="4128476"/>
                      <a:ext cx="2845920" cy="9634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직선 연결선 135">
                      <a:extLst>
                        <a:ext uri="{FF2B5EF4-FFF2-40B4-BE49-F238E27FC236}">
                          <a16:creationId xmlns:a16="http://schemas.microsoft.com/office/drawing/2014/main" id="{2FDE180B-54D5-48B4-ABDD-61407A8A58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84863" y="1273822"/>
                      <a:ext cx="13123" cy="284502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연결선 136">
                      <a:extLst>
                        <a:ext uri="{FF2B5EF4-FFF2-40B4-BE49-F238E27FC236}">
                          <a16:creationId xmlns:a16="http://schemas.microsoft.com/office/drawing/2014/main" id="{C352E343-1D96-4B0A-95D2-65B2CBE6CD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080522" y="2696332"/>
                      <a:ext cx="2838294" cy="441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059A7946-557A-409A-B00A-07B6E76C745D}"/>
                      </a:ext>
                    </a:extLst>
                  </p:cNvPr>
                  <p:cNvSpPr/>
                  <p:nvPr/>
                </p:nvSpPr>
                <p:spPr>
                  <a:xfrm>
                    <a:off x="7089437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2010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E9307412-C0EF-4A13-944C-6DF0535C3288}"/>
                      </a:ext>
                    </a:extLst>
                  </p:cNvPr>
                  <p:cNvSpPr/>
                  <p:nvPr/>
                </p:nvSpPr>
                <p:spPr>
                  <a:xfrm>
                    <a:off x="8506901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2017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</p:grpSp>
          </p:grp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601141DA-EB9D-44FB-8B05-46FA86797651}"/>
                  </a:ext>
                </a:extLst>
              </p:cNvPr>
              <p:cNvSpPr/>
              <p:nvPr/>
            </p:nvSpPr>
            <p:spPr>
              <a:xfrm>
                <a:off x="211315" y="1115176"/>
                <a:ext cx="2838293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일인당 자동차 등록대수</a:t>
                </a:r>
                <a:endPara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9EDE4AF-390D-4078-9FD4-37EF3BA4444C}"/>
                </a:ext>
              </a:extLst>
            </p:cNvPr>
            <p:cNvSpPr txBox="1"/>
            <p:nvPr/>
          </p:nvSpPr>
          <p:spPr>
            <a:xfrm>
              <a:off x="222309" y="1577183"/>
              <a:ext cx="629946" cy="295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높음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63DC15-4DC9-4B0E-B592-B09405E93C83}"/>
                </a:ext>
              </a:extLst>
            </p:cNvPr>
            <p:cNvSpPr txBox="1"/>
            <p:nvPr/>
          </p:nvSpPr>
          <p:spPr>
            <a:xfrm>
              <a:off x="229234" y="4273808"/>
              <a:ext cx="623021" cy="295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낮음</a:t>
              </a: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019196D0-2308-401E-A35E-0993D9171D71}"/>
              </a:ext>
            </a:extLst>
          </p:cNvPr>
          <p:cNvGrpSpPr/>
          <p:nvPr/>
        </p:nvGrpSpPr>
        <p:grpSpPr>
          <a:xfrm>
            <a:off x="2038821" y="2152836"/>
            <a:ext cx="648000" cy="648000"/>
            <a:chOff x="8334577" y="162691"/>
            <a:chExt cx="648000" cy="648000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8F2BC025-5809-4218-A6C3-830F4B0407EA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196A141-0B3C-4706-8C91-D1A9D59AA47D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2AB92F4-C608-4220-BA3D-F694122FA956}"/>
              </a:ext>
            </a:extLst>
          </p:cNvPr>
          <p:cNvGrpSpPr/>
          <p:nvPr/>
        </p:nvGrpSpPr>
        <p:grpSpPr>
          <a:xfrm>
            <a:off x="2768101" y="2860415"/>
            <a:ext cx="648000" cy="648000"/>
            <a:chOff x="8334577" y="162691"/>
            <a:chExt cx="648000" cy="648000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F2BD1CE-B487-4146-89EA-785556747AF3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EC9C53D-FCBD-4682-B059-A20C33CDB1BE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47071029-EDAE-418F-B6DE-1AA3B05ED57E}"/>
              </a:ext>
            </a:extLst>
          </p:cNvPr>
          <p:cNvGrpSpPr/>
          <p:nvPr/>
        </p:nvGrpSpPr>
        <p:grpSpPr>
          <a:xfrm>
            <a:off x="2083752" y="3938663"/>
            <a:ext cx="648000" cy="648000"/>
            <a:chOff x="8334577" y="162691"/>
            <a:chExt cx="648000" cy="648000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5AFE40B-5BDC-4945-9615-B9749CBB56B0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3456202-D7FA-4FF8-A181-2BE975AD137F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FDCA15F-2DA7-4F62-90B7-6CB252EA355C}"/>
              </a:ext>
            </a:extLst>
          </p:cNvPr>
          <p:cNvGrpSpPr/>
          <p:nvPr/>
        </p:nvGrpSpPr>
        <p:grpSpPr>
          <a:xfrm>
            <a:off x="2768101" y="4509827"/>
            <a:ext cx="648000" cy="648000"/>
            <a:chOff x="8334577" y="162691"/>
            <a:chExt cx="648000" cy="648000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08B9EA7-9809-4E6C-BF1E-1762D636CF66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5C1D59E-6611-4AF5-B758-82D98AE281F8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06E66398-B3B1-46F7-832A-81CB1FEB6476}"/>
              </a:ext>
            </a:extLst>
          </p:cNvPr>
          <p:cNvGrpSpPr/>
          <p:nvPr/>
        </p:nvGrpSpPr>
        <p:grpSpPr>
          <a:xfrm>
            <a:off x="4304728" y="2433221"/>
            <a:ext cx="648000" cy="648000"/>
            <a:chOff x="8334577" y="162691"/>
            <a:chExt cx="648000" cy="648000"/>
          </a:xfrm>
        </p:grpSpPr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2B1136B-8971-4346-8C58-9D63B458D9F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3AC13018-2E39-47A4-AF51-CFD2B235185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163A727-E45C-BD40-B0C7-5A558D7A3340}"/>
              </a:ext>
            </a:extLst>
          </p:cNvPr>
          <p:cNvSpPr txBox="1"/>
          <p:nvPr/>
        </p:nvSpPr>
        <p:spPr>
          <a:xfrm>
            <a:off x="6503978" y="2664076"/>
            <a:ext cx="4976822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일인당 자동차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등록대수와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뚜렷한 양의 상관관계를 보이므로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영향이 컸을 것으로 판단되며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년에도 어느 정도의 영향은 있다고 판단된다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81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081376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652050-606E-2242-AD07-F58D26F8148C}"/>
              </a:ext>
            </a:extLst>
          </p:cNvPr>
          <p:cNvSpPr>
            <a:spLocks noChangeAspect="1"/>
          </p:cNvSpPr>
          <p:nvPr/>
        </p:nvSpPr>
        <p:spPr>
          <a:xfrm>
            <a:off x="1603584" y="197768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CFE9C-035F-4648-9CB7-ECD6812A60FA}"/>
              </a:ext>
            </a:extLst>
          </p:cNvPr>
          <p:cNvSpPr txBox="1"/>
          <p:nvPr/>
        </p:nvSpPr>
        <p:spPr>
          <a:xfrm>
            <a:off x="1857539" y="4497681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5195998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5477078" y="418981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8434165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8621470" y="418981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2F6036-33A2-3347-8D9B-214FD39B66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63" y="2506161"/>
            <a:ext cx="1463040" cy="1463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3C75D9-B424-DD49-B79F-7D711AECA7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7" y="2871921"/>
            <a:ext cx="731520" cy="7315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831A6C-B7F7-B24D-A892-E00D190B6D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05" y="287192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D6B6829F-B74A-494E-82A8-543D57D39A05}"/>
              </a:ext>
            </a:extLst>
          </p:cNvPr>
          <p:cNvGrpSpPr/>
          <p:nvPr/>
        </p:nvGrpSpPr>
        <p:grpSpPr>
          <a:xfrm>
            <a:off x="1139761" y="1479649"/>
            <a:ext cx="4680000" cy="4680000"/>
            <a:chOff x="211315" y="1110244"/>
            <a:chExt cx="3780044" cy="3890147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FD12626-DA08-4B4D-B5B4-6A5532880266}"/>
                </a:ext>
              </a:extLst>
            </p:cNvPr>
            <p:cNvGrpSpPr/>
            <p:nvPr/>
          </p:nvGrpSpPr>
          <p:grpSpPr>
            <a:xfrm>
              <a:off x="211315" y="1110244"/>
              <a:ext cx="3780044" cy="3890147"/>
              <a:chOff x="211315" y="1110244"/>
              <a:chExt cx="3780044" cy="3890147"/>
            </a:xfrm>
          </p:grpSpPr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17B58BB6-7876-4D87-B072-DE44E8470B24}"/>
                  </a:ext>
                </a:extLst>
              </p:cNvPr>
              <p:cNvGrpSpPr/>
              <p:nvPr/>
            </p:nvGrpSpPr>
            <p:grpSpPr>
              <a:xfrm>
                <a:off x="211315" y="1110244"/>
                <a:ext cx="3780044" cy="3890147"/>
                <a:chOff x="361884" y="1187059"/>
                <a:chExt cx="3780044" cy="3890147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9BD297D8-E381-4A81-ABE4-DE950CFCB496}"/>
                    </a:ext>
                  </a:extLst>
                </p:cNvPr>
                <p:cNvSpPr/>
                <p:nvPr/>
              </p:nvSpPr>
              <p:spPr>
                <a:xfrm>
                  <a:off x="361884" y="1187059"/>
                  <a:ext cx="3780044" cy="3890147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grpSp>
              <p:nvGrpSpPr>
                <p:cNvPr id="145" name="그룹 144">
                  <a:extLst>
                    <a:ext uri="{FF2B5EF4-FFF2-40B4-BE49-F238E27FC236}">
                      <a16:creationId xmlns:a16="http://schemas.microsoft.com/office/drawing/2014/main" id="{817CB48A-002B-42F0-9700-B8842F99F84D}"/>
                    </a:ext>
                  </a:extLst>
                </p:cNvPr>
                <p:cNvGrpSpPr/>
                <p:nvPr/>
              </p:nvGrpSpPr>
              <p:grpSpPr>
                <a:xfrm>
                  <a:off x="926949" y="1726392"/>
                  <a:ext cx="2856913" cy="3111031"/>
                  <a:chOff x="6788205" y="1033171"/>
                  <a:chExt cx="2856913" cy="3111031"/>
                </a:xfrm>
              </p:grpSpPr>
              <p:grpSp>
                <p:nvGrpSpPr>
                  <p:cNvPr id="146" name="그룹 145">
                    <a:extLst>
                      <a:ext uri="{FF2B5EF4-FFF2-40B4-BE49-F238E27FC236}">
                        <a16:creationId xmlns:a16="http://schemas.microsoft.com/office/drawing/2014/main" id="{2436B90A-9E5C-4C81-A5E2-84D0EAED5A68}"/>
                      </a:ext>
                    </a:extLst>
                  </p:cNvPr>
                  <p:cNvGrpSpPr/>
                  <p:nvPr/>
                </p:nvGrpSpPr>
                <p:grpSpPr>
                  <a:xfrm>
                    <a:off x="6788205" y="1033171"/>
                    <a:ext cx="2856913" cy="2873922"/>
                    <a:chOff x="5061903" y="1273822"/>
                    <a:chExt cx="2856913" cy="2873922"/>
                  </a:xfrm>
                </p:grpSpPr>
                <p:cxnSp>
                  <p:nvCxnSpPr>
                    <p:cNvPr id="149" name="직선 연결선 148">
                      <a:extLst>
                        <a:ext uri="{FF2B5EF4-FFF2-40B4-BE49-F238E27FC236}">
                          <a16:creationId xmlns:a16="http://schemas.microsoft.com/office/drawing/2014/main" id="{9A64BBEC-D679-4EF2-B2E5-2E9C591A561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67400" y="1302724"/>
                      <a:ext cx="13122" cy="284502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직선 연결선 149">
                      <a:extLst>
                        <a:ext uri="{FF2B5EF4-FFF2-40B4-BE49-F238E27FC236}">
                          <a16:creationId xmlns:a16="http://schemas.microsoft.com/office/drawing/2014/main" id="{B92C68B5-0517-48D2-8299-D9B895974F1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61903" y="4128476"/>
                      <a:ext cx="2845920" cy="9634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직선 연결선 150">
                      <a:extLst>
                        <a:ext uri="{FF2B5EF4-FFF2-40B4-BE49-F238E27FC236}">
                          <a16:creationId xmlns:a16="http://schemas.microsoft.com/office/drawing/2014/main" id="{009100FB-0334-4D7E-A710-69B20AE42C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84863" y="1273822"/>
                      <a:ext cx="13123" cy="284502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직선 연결선 151">
                      <a:extLst>
                        <a:ext uri="{FF2B5EF4-FFF2-40B4-BE49-F238E27FC236}">
                          <a16:creationId xmlns:a16="http://schemas.microsoft.com/office/drawing/2014/main" id="{0D698A5C-B385-46B1-8FFB-A3EF6A8FDA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080522" y="2696332"/>
                      <a:ext cx="2838294" cy="441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C29297DA-E3E0-4085-8418-E33E15521986}"/>
                      </a:ext>
                    </a:extLst>
                  </p:cNvPr>
                  <p:cNvSpPr/>
                  <p:nvPr/>
                </p:nvSpPr>
                <p:spPr>
                  <a:xfrm>
                    <a:off x="7089437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2010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4FBBEB8B-C3DD-4DD3-9847-BCF0E6F4A70C}"/>
                      </a:ext>
                    </a:extLst>
                  </p:cNvPr>
                  <p:cNvSpPr/>
                  <p:nvPr/>
                </p:nvSpPr>
                <p:spPr>
                  <a:xfrm>
                    <a:off x="8506901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2017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</p:grpSp>
          </p:grp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55F88654-5609-45AB-80A4-162B662D1370}"/>
                  </a:ext>
                </a:extLst>
              </p:cNvPr>
              <p:cNvSpPr/>
              <p:nvPr/>
            </p:nvSpPr>
            <p:spPr>
              <a:xfrm>
                <a:off x="229234" y="1110244"/>
                <a:ext cx="1390972" cy="3299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순이동률</a:t>
                </a:r>
                <a:endParaRPr lang="ko-KR" altLang="en-US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52E5C90-2BEE-4681-8841-9220B3517758}"/>
                </a:ext>
              </a:extLst>
            </p:cNvPr>
            <p:cNvSpPr txBox="1"/>
            <p:nvPr/>
          </p:nvSpPr>
          <p:spPr>
            <a:xfrm>
              <a:off x="222309" y="1577183"/>
              <a:ext cx="629946" cy="28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유입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0A6405F-584E-4050-A70C-339DC3E9D125}"/>
                </a:ext>
              </a:extLst>
            </p:cNvPr>
            <p:cNvSpPr txBox="1"/>
            <p:nvPr/>
          </p:nvSpPr>
          <p:spPr>
            <a:xfrm>
              <a:off x="229234" y="4273808"/>
              <a:ext cx="623021" cy="28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유출</a:t>
              </a: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90421A8-7D80-4B2F-BFC4-09D82E84380C}"/>
              </a:ext>
            </a:extLst>
          </p:cNvPr>
          <p:cNvGrpSpPr/>
          <p:nvPr/>
        </p:nvGrpSpPr>
        <p:grpSpPr>
          <a:xfrm>
            <a:off x="4012779" y="2278353"/>
            <a:ext cx="648000" cy="648000"/>
            <a:chOff x="8334577" y="162691"/>
            <a:chExt cx="648000" cy="648000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220C387-A1AE-441C-A5A6-853B01C8531F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79A1AA5-37DD-4CCF-A778-64D8A41CB596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EC8A46C-4122-437E-AFDA-304FF3D9C443}"/>
              </a:ext>
            </a:extLst>
          </p:cNvPr>
          <p:cNvGrpSpPr/>
          <p:nvPr/>
        </p:nvGrpSpPr>
        <p:grpSpPr>
          <a:xfrm>
            <a:off x="2062134" y="2256628"/>
            <a:ext cx="648000" cy="648000"/>
            <a:chOff x="8334577" y="162691"/>
            <a:chExt cx="648000" cy="648000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C50312C-6467-4024-AC14-1DC3676E661A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DE17D48-9005-4087-8EFA-DD66F05DF13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88BD931D-9563-4BAC-B886-7A0E399FC65D}"/>
              </a:ext>
            </a:extLst>
          </p:cNvPr>
          <p:cNvGrpSpPr/>
          <p:nvPr/>
        </p:nvGrpSpPr>
        <p:grpSpPr>
          <a:xfrm>
            <a:off x="2743030" y="3009508"/>
            <a:ext cx="648000" cy="648000"/>
            <a:chOff x="8334577" y="162691"/>
            <a:chExt cx="648000" cy="648000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042793B0-E668-4906-A8AC-FA948E0F3B70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50D85B9-7CF0-42B5-B370-E97AFE3E3602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1AD6462-CBC5-47A0-BE9A-00DAD3D325F6}"/>
              </a:ext>
            </a:extLst>
          </p:cNvPr>
          <p:cNvGrpSpPr/>
          <p:nvPr/>
        </p:nvGrpSpPr>
        <p:grpSpPr>
          <a:xfrm>
            <a:off x="1964862" y="3058515"/>
            <a:ext cx="648000" cy="648000"/>
            <a:chOff x="8334577" y="162691"/>
            <a:chExt cx="648000" cy="648000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1B69EBC-5AC2-4150-9D98-985959F502D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DA135D2-CEFA-41DC-92B1-7FEC556BB91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5CA0C039-610E-412A-A625-D094B1C2C056}"/>
              </a:ext>
            </a:extLst>
          </p:cNvPr>
          <p:cNvGrpSpPr/>
          <p:nvPr/>
        </p:nvGrpSpPr>
        <p:grpSpPr>
          <a:xfrm>
            <a:off x="2807609" y="2234264"/>
            <a:ext cx="648000" cy="648000"/>
            <a:chOff x="8334577" y="162691"/>
            <a:chExt cx="648000" cy="648000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8B373AF-BFA7-4D1D-B983-788230D3EE37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DAEE256-32AC-49CE-BAFF-61ACAB81C25D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2E31475-0CCC-4777-BC13-BCED94CC4518}"/>
              </a:ext>
            </a:extLst>
          </p:cNvPr>
          <p:cNvGrpSpPr/>
          <p:nvPr/>
        </p:nvGrpSpPr>
        <p:grpSpPr>
          <a:xfrm>
            <a:off x="4410830" y="2953656"/>
            <a:ext cx="648000" cy="648000"/>
            <a:chOff x="8334577" y="162691"/>
            <a:chExt cx="648000" cy="648000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D8E3307-9A0C-4FA1-B59E-075A2801F03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E1B06A2-4C9B-4282-B9A7-5D4B3228DBE1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8168F95-26E9-8248-A311-6E0EF40B751C}"/>
              </a:ext>
            </a:extLst>
          </p:cNvPr>
          <p:cNvSpPr txBox="1"/>
          <p:nvPr/>
        </p:nvSpPr>
        <p:spPr>
          <a:xfrm>
            <a:off x="6029827" y="2661065"/>
            <a:ext cx="5775324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 전체에서 전반적으로 인구유입이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컸기에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범죄율에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별다른 영향이 없던 것으로 판단되나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인구유입과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뚜렷한 양의 상관관계를 보이므로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상당한 영향이 생겼다고 판단된다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518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F57E9B6-7954-49A6-8088-95ED7433A4BB}"/>
              </a:ext>
            </a:extLst>
          </p:cNvPr>
          <p:cNvGrpSpPr/>
          <p:nvPr/>
        </p:nvGrpSpPr>
        <p:grpSpPr>
          <a:xfrm>
            <a:off x="1139761" y="1479649"/>
            <a:ext cx="4680000" cy="4680000"/>
            <a:chOff x="363909" y="1101110"/>
            <a:chExt cx="3627450" cy="391082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A08E406-1190-4DBF-A9CB-8B7E71751AA4}"/>
                </a:ext>
              </a:extLst>
            </p:cNvPr>
            <p:cNvGrpSpPr/>
            <p:nvPr/>
          </p:nvGrpSpPr>
          <p:grpSpPr>
            <a:xfrm>
              <a:off x="418315" y="1101110"/>
              <a:ext cx="3573044" cy="3910821"/>
              <a:chOff x="418315" y="1101110"/>
              <a:chExt cx="3573044" cy="3910821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D90643F7-A70A-462E-97E6-68E0114E4B8E}"/>
                  </a:ext>
                </a:extLst>
              </p:cNvPr>
              <p:cNvGrpSpPr/>
              <p:nvPr/>
            </p:nvGrpSpPr>
            <p:grpSpPr>
              <a:xfrm>
                <a:off x="418315" y="1110245"/>
                <a:ext cx="3573044" cy="3901686"/>
                <a:chOff x="568884" y="1187060"/>
                <a:chExt cx="3573044" cy="3901686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148DB06-B8BD-4173-A286-945E25DB5EF5}"/>
                    </a:ext>
                  </a:extLst>
                </p:cNvPr>
                <p:cNvSpPr/>
                <p:nvPr/>
              </p:nvSpPr>
              <p:spPr>
                <a:xfrm>
                  <a:off x="568884" y="1187060"/>
                  <a:ext cx="3573044" cy="3901686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98D3F25-44F3-4CB3-8939-5664778F13CB}"/>
                    </a:ext>
                  </a:extLst>
                </p:cNvPr>
                <p:cNvGrpSpPr/>
                <p:nvPr/>
              </p:nvGrpSpPr>
              <p:grpSpPr>
                <a:xfrm>
                  <a:off x="926949" y="1726392"/>
                  <a:ext cx="2856913" cy="3111031"/>
                  <a:chOff x="6788205" y="1033171"/>
                  <a:chExt cx="2856913" cy="3111031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9AF00DD2-7C9E-48A2-8F8E-98ABA0105227}"/>
                      </a:ext>
                    </a:extLst>
                  </p:cNvPr>
                  <p:cNvGrpSpPr/>
                  <p:nvPr/>
                </p:nvGrpSpPr>
                <p:grpSpPr>
                  <a:xfrm>
                    <a:off x="6788205" y="1033171"/>
                    <a:ext cx="2856913" cy="2873922"/>
                    <a:chOff x="5061903" y="1273822"/>
                    <a:chExt cx="2856913" cy="2873922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17A1C2A6-82D4-475B-815A-A8D05D2ECDF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67400" y="1302724"/>
                      <a:ext cx="13122" cy="284502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3CF4CEA5-35BA-4CEB-873A-FE09DAB29F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61903" y="4128476"/>
                      <a:ext cx="2845920" cy="9634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 37">
                      <a:extLst>
                        <a:ext uri="{FF2B5EF4-FFF2-40B4-BE49-F238E27FC236}">
                          <a16:creationId xmlns:a16="http://schemas.microsoft.com/office/drawing/2014/main" id="{798BF066-3E43-4AC5-B0F4-7487B4EA03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84863" y="1273822"/>
                      <a:ext cx="13123" cy="284502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 38">
                      <a:extLst>
                        <a:ext uri="{FF2B5EF4-FFF2-40B4-BE49-F238E27FC236}">
                          <a16:creationId xmlns:a16="http://schemas.microsoft.com/office/drawing/2014/main" id="{C4EE7349-BE7D-4E89-A26F-B869F0B27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080522" y="2696332"/>
                      <a:ext cx="2838294" cy="441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26B70F89-4FA1-421B-9A64-3ADFC6E742A9}"/>
                      </a:ext>
                    </a:extLst>
                  </p:cNvPr>
                  <p:cNvSpPr/>
                  <p:nvPr/>
                </p:nvSpPr>
                <p:spPr>
                  <a:xfrm>
                    <a:off x="7089437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2010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419EE51-69BA-4116-BB84-7077852798BE}"/>
                      </a:ext>
                    </a:extLst>
                  </p:cNvPr>
                  <p:cNvSpPr/>
                  <p:nvPr/>
                </p:nvSpPr>
                <p:spPr>
                  <a:xfrm>
                    <a:off x="8506901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2017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</p:grp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A258F5B-115E-4C2C-ABFD-9AD7A0C0176A}"/>
                  </a:ext>
                </a:extLst>
              </p:cNvPr>
              <p:cNvSpPr/>
              <p:nvPr/>
            </p:nvSpPr>
            <p:spPr>
              <a:xfrm>
                <a:off x="418315" y="1101110"/>
                <a:ext cx="1781025" cy="44709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인구 일인당</a:t>
                </a:r>
                <a:endPara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도시공원면적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22FA7E8-F75F-4557-8471-173C9052175E}"/>
                </a:ext>
              </a:extLst>
            </p:cNvPr>
            <p:cNvSpPr txBox="1"/>
            <p:nvPr/>
          </p:nvSpPr>
          <p:spPr>
            <a:xfrm>
              <a:off x="363909" y="1589174"/>
              <a:ext cx="6299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넓음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6D74E44-A23F-4578-B695-0FADBCFDFDE5}"/>
                </a:ext>
              </a:extLst>
            </p:cNvPr>
            <p:cNvSpPr txBox="1"/>
            <p:nvPr/>
          </p:nvSpPr>
          <p:spPr>
            <a:xfrm>
              <a:off x="370834" y="4282569"/>
              <a:ext cx="623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좁음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5B7E58D-E623-454E-9EC3-7AFEE126509B}"/>
              </a:ext>
            </a:extLst>
          </p:cNvPr>
          <p:cNvGrpSpPr/>
          <p:nvPr/>
        </p:nvGrpSpPr>
        <p:grpSpPr>
          <a:xfrm>
            <a:off x="2215781" y="2610697"/>
            <a:ext cx="648000" cy="648000"/>
            <a:chOff x="8334577" y="162691"/>
            <a:chExt cx="648000" cy="648000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8B3C687-3346-4FDC-AE72-263D14FAA424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B6C469D-4F01-4E5C-ADB0-FD26B6E8DFD7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EC8A46C-4122-437E-AFDA-304FF3D9C443}"/>
              </a:ext>
            </a:extLst>
          </p:cNvPr>
          <p:cNvGrpSpPr/>
          <p:nvPr/>
        </p:nvGrpSpPr>
        <p:grpSpPr>
          <a:xfrm>
            <a:off x="3764660" y="4010473"/>
            <a:ext cx="648000" cy="648000"/>
            <a:chOff x="8334577" y="162691"/>
            <a:chExt cx="648000" cy="648000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C50312C-6467-4024-AC14-1DC3676E661A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DE17D48-9005-4087-8EFA-DD66F05DF13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1AD6462-CBC5-47A0-BE9A-00DAD3D325F6}"/>
              </a:ext>
            </a:extLst>
          </p:cNvPr>
          <p:cNvGrpSpPr/>
          <p:nvPr/>
        </p:nvGrpSpPr>
        <p:grpSpPr>
          <a:xfrm>
            <a:off x="3793247" y="2246312"/>
            <a:ext cx="648000" cy="648000"/>
            <a:chOff x="8334577" y="162691"/>
            <a:chExt cx="648000" cy="648000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1B69EBC-5AC2-4150-9D98-985959F502D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DA135D2-CEFA-41DC-92B1-7FEC556BB91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5CA0C039-610E-412A-A625-D094B1C2C056}"/>
              </a:ext>
            </a:extLst>
          </p:cNvPr>
          <p:cNvGrpSpPr/>
          <p:nvPr/>
        </p:nvGrpSpPr>
        <p:grpSpPr>
          <a:xfrm>
            <a:off x="4410129" y="2912550"/>
            <a:ext cx="648000" cy="648000"/>
            <a:chOff x="8334577" y="162691"/>
            <a:chExt cx="648000" cy="648000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8B373AF-BFA7-4D1D-B983-788230D3EE37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DAEE256-32AC-49CE-BAFF-61ACAB81C25D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2E31475-0CCC-4777-BC13-BCED94CC4518}"/>
              </a:ext>
            </a:extLst>
          </p:cNvPr>
          <p:cNvGrpSpPr/>
          <p:nvPr/>
        </p:nvGrpSpPr>
        <p:grpSpPr>
          <a:xfrm>
            <a:off x="4412660" y="4678415"/>
            <a:ext cx="648000" cy="648000"/>
            <a:chOff x="8334577" y="162691"/>
            <a:chExt cx="648000" cy="648000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D8E3307-9A0C-4FA1-B59E-075A2801F03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E1B06A2-4C9B-4282-B9A7-5D4B3228DBE1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A8B7B6-E30D-5B4A-992C-1E9DAB950AE3}"/>
              </a:ext>
            </a:extLst>
          </p:cNvPr>
          <p:cNvSpPr txBox="1"/>
          <p:nvPr/>
        </p:nvSpPr>
        <p:spPr>
          <a:xfrm>
            <a:off x="6029827" y="2661065"/>
            <a:ext cx="5775324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인구 일인당 도시공원면적과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미미한 음의 상관관계를 보이므로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영향력이 작았다고 판단되나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인구 일인당 도시공원면적과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뚜렷한 음의 상관관계를 보이므로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영향력이 커졌다고 판단된다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571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F57E9B6-7954-49A6-8088-95ED7433A4BB}"/>
              </a:ext>
            </a:extLst>
          </p:cNvPr>
          <p:cNvGrpSpPr/>
          <p:nvPr/>
        </p:nvGrpSpPr>
        <p:grpSpPr>
          <a:xfrm>
            <a:off x="1139761" y="1479649"/>
            <a:ext cx="4680000" cy="4680000"/>
            <a:chOff x="363909" y="1101110"/>
            <a:chExt cx="3627450" cy="391082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A08E406-1190-4DBF-A9CB-8B7E71751AA4}"/>
                </a:ext>
              </a:extLst>
            </p:cNvPr>
            <p:cNvGrpSpPr/>
            <p:nvPr/>
          </p:nvGrpSpPr>
          <p:grpSpPr>
            <a:xfrm>
              <a:off x="418315" y="1101110"/>
              <a:ext cx="3573044" cy="3910821"/>
              <a:chOff x="418315" y="1101110"/>
              <a:chExt cx="3573044" cy="3910821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D90643F7-A70A-462E-97E6-68E0114E4B8E}"/>
                  </a:ext>
                </a:extLst>
              </p:cNvPr>
              <p:cNvGrpSpPr/>
              <p:nvPr/>
            </p:nvGrpSpPr>
            <p:grpSpPr>
              <a:xfrm>
                <a:off x="418315" y="1110245"/>
                <a:ext cx="3573044" cy="3901686"/>
                <a:chOff x="568884" y="1187060"/>
                <a:chExt cx="3573044" cy="3901686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2148DB06-B8BD-4173-A286-945E25DB5EF5}"/>
                    </a:ext>
                  </a:extLst>
                </p:cNvPr>
                <p:cNvSpPr/>
                <p:nvPr/>
              </p:nvSpPr>
              <p:spPr>
                <a:xfrm>
                  <a:off x="568884" y="1187060"/>
                  <a:ext cx="3573044" cy="3901686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98D3F25-44F3-4CB3-8939-5664778F13CB}"/>
                    </a:ext>
                  </a:extLst>
                </p:cNvPr>
                <p:cNvGrpSpPr/>
                <p:nvPr/>
              </p:nvGrpSpPr>
              <p:grpSpPr>
                <a:xfrm>
                  <a:off x="926949" y="1726392"/>
                  <a:ext cx="2856913" cy="3111031"/>
                  <a:chOff x="6788205" y="1033171"/>
                  <a:chExt cx="2856913" cy="3111031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9AF00DD2-7C9E-48A2-8F8E-98ABA0105227}"/>
                      </a:ext>
                    </a:extLst>
                  </p:cNvPr>
                  <p:cNvGrpSpPr/>
                  <p:nvPr/>
                </p:nvGrpSpPr>
                <p:grpSpPr>
                  <a:xfrm>
                    <a:off x="6788205" y="1033171"/>
                    <a:ext cx="2856913" cy="2873922"/>
                    <a:chOff x="5061903" y="1273822"/>
                    <a:chExt cx="2856913" cy="2873922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17A1C2A6-82D4-475B-815A-A8D05D2ECDF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067400" y="1302724"/>
                      <a:ext cx="13122" cy="284502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3CF4CEA5-35BA-4CEB-873A-FE09DAB29F5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61903" y="4128476"/>
                      <a:ext cx="2845920" cy="9634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 37">
                      <a:extLst>
                        <a:ext uri="{FF2B5EF4-FFF2-40B4-BE49-F238E27FC236}">
                          <a16:creationId xmlns:a16="http://schemas.microsoft.com/office/drawing/2014/main" id="{798BF066-3E43-4AC5-B0F4-7487B4EA03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484863" y="1273822"/>
                      <a:ext cx="13123" cy="284502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 38">
                      <a:extLst>
                        <a:ext uri="{FF2B5EF4-FFF2-40B4-BE49-F238E27FC236}">
                          <a16:creationId xmlns:a16="http://schemas.microsoft.com/office/drawing/2014/main" id="{C4EE7349-BE7D-4E89-A26F-B869F0B276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080522" y="2696332"/>
                      <a:ext cx="2838294" cy="4410"/>
                    </a:xfrm>
                    <a:prstGeom prst="line">
                      <a:avLst/>
                    </a:prstGeom>
                    <a:ln>
                      <a:solidFill>
                        <a:srgbClr val="143C4F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26B70F89-4FA1-421B-9A64-3ADFC6E742A9}"/>
                      </a:ext>
                    </a:extLst>
                  </p:cNvPr>
                  <p:cNvSpPr/>
                  <p:nvPr/>
                </p:nvSpPr>
                <p:spPr>
                  <a:xfrm>
                    <a:off x="7089437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2010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4419EE51-69BA-4116-BB84-7077852798BE}"/>
                      </a:ext>
                    </a:extLst>
                  </p:cNvPr>
                  <p:cNvSpPr/>
                  <p:nvPr/>
                </p:nvSpPr>
                <p:spPr>
                  <a:xfrm>
                    <a:off x="8506901" y="3907093"/>
                    <a:ext cx="844611" cy="237109"/>
                  </a:xfrm>
                  <a:prstGeom prst="rect">
                    <a:avLst/>
                  </a:prstGeom>
                  <a:solidFill>
                    <a:srgbClr val="FFFF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rPr>
                      <a:t>2017</a:t>
                    </a:r>
                    <a:endParaRPr lang="ko-KR" altLang="en-US" b="1" dirty="0">
                      <a:solidFill>
                        <a:schemeClr val="tx1"/>
                      </a:solidFill>
                      <a:latin typeface="Nanum Gothic" panose="020D0604000000000000" pitchFamily="34" charset="-127"/>
                      <a:ea typeface="Nanum Gothic" panose="020D0604000000000000" pitchFamily="34" charset="-127"/>
                    </a:endParaRPr>
                  </a:p>
                </p:txBody>
              </p:sp>
            </p:grp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A258F5B-115E-4C2C-ABFD-9AD7A0C0176A}"/>
                  </a:ext>
                </a:extLst>
              </p:cNvPr>
              <p:cNvSpPr/>
              <p:nvPr/>
            </p:nvSpPr>
            <p:spPr>
              <a:xfrm>
                <a:off x="418315" y="1101110"/>
                <a:ext cx="1781025" cy="3485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고령인구비율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22FA7E8-F75F-4557-8471-173C9052175E}"/>
                </a:ext>
              </a:extLst>
            </p:cNvPr>
            <p:cNvSpPr txBox="1"/>
            <p:nvPr/>
          </p:nvSpPr>
          <p:spPr>
            <a:xfrm>
              <a:off x="363909" y="1589174"/>
              <a:ext cx="629946" cy="28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넓음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6D74E44-A23F-4578-B695-0FADBCFDFDE5}"/>
                </a:ext>
              </a:extLst>
            </p:cNvPr>
            <p:cNvSpPr txBox="1"/>
            <p:nvPr/>
          </p:nvSpPr>
          <p:spPr>
            <a:xfrm>
              <a:off x="370834" y="4282569"/>
              <a:ext cx="623021" cy="28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좁음</a:t>
              </a: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EC8A46C-4122-437E-AFDA-304FF3D9C443}"/>
              </a:ext>
            </a:extLst>
          </p:cNvPr>
          <p:cNvGrpSpPr/>
          <p:nvPr/>
        </p:nvGrpSpPr>
        <p:grpSpPr>
          <a:xfrm>
            <a:off x="3764660" y="4010473"/>
            <a:ext cx="648000" cy="648000"/>
            <a:chOff x="8334577" y="162691"/>
            <a:chExt cx="648000" cy="648000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C50312C-6467-4024-AC14-1DC3676E661A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DE17D48-9005-4087-8EFA-DD66F05DF13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제주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1AD6462-CBC5-47A0-BE9A-00DAD3D325F6}"/>
              </a:ext>
            </a:extLst>
          </p:cNvPr>
          <p:cNvGrpSpPr/>
          <p:nvPr/>
        </p:nvGrpSpPr>
        <p:grpSpPr>
          <a:xfrm>
            <a:off x="4468210" y="3959461"/>
            <a:ext cx="648000" cy="648000"/>
            <a:chOff x="8334577" y="162691"/>
            <a:chExt cx="648000" cy="648000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1B69EBC-5AC2-4150-9D98-985959F502D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DA135D2-CEFA-41DC-92B1-7FEC556BB913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경남</a:t>
              </a:r>
              <a:endParaRPr lang="en-US" altLang="ko-KR" b="1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5CA0C039-610E-412A-A625-D094B1C2C056}"/>
              </a:ext>
            </a:extLst>
          </p:cNvPr>
          <p:cNvGrpSpPr/>
          <p:nvPr/>
        </p:nvGrpSpPr>
        <p:grpSpPr>
          <a:xfrm>
            <a:off x="3672453" y="4771466"/>
            <a:ext cx="648000" cy="648000"/>
            <a:chOff x="8334577" y="162691"/>
            <a:chExt cx="648000" cy="648000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C8B373AF-BFA7-4D1D-B983-788230D3EE37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DAEE256-32AC-49CE-BAFF-61ACAB81C25D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인천</a:t>
              </a: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A2E31475-0CCC-4777-BC13-BCED94CC4518}"/>
              </a:ext>
            </a:extLst>
          </p:cNvPr>
          <p:cNvGrpSpPr/>
          <p:nvPr/>
        </p:nvGrpSpPr>
        <p:grpSpPr>
          <a:xfrm>
            <a:off x="4412660" y="4678415"/>
            <a:ext cx="648000" cy="648000"/>
            <a:chOff x="8334577" y="162691"/>
            <a:chExt cx="648000" cy="648000"/>
          </a:xfrm>
        </p:grpSpPr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9D8E3307-9A0C-4FA1-B59E-075A2801F03C}"/>
                </a:ext>
              </a:extLst>
            </p:cNvPr>
            <p:cNvSpPr/>
            <p:nvPr/>
          </p:nvSpPr>
          <p:spPr>
            <a:xfrm>
              <a:off x="8334577" y="162691"/>
              <a:ext cx="648000" cy="6480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E1B06A2-4C9B-4282-B9A7-5D4B3228DBE1}"/>
                </a:ext>
              </a:extLst>
            </p:cNvPr>
            <p:cNvSpPr txBox="1"/>
            <p:nvPr/>
          </p:nvSpPr>
          <p:spPr>
            <a:xfrm>
              <a:off x="8334577" y="304599"/>
              <a:ext cx="6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 Gothic" panose="020D0604000000000000" pitchFamily="34" charset="-127"/>
                  <a:ea typeface="Nanum Gothic" panose="020D0604000000000000" pitchFamily="34" charset="-127"/>
                </a:rPr>
                <a:t>경기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A8B7B6-E30D-5B4A-992C-1E9DAB950AE3}"/>
              </a:ext>
            </a:extLst>
          </p:cNvPr>
          <p:cNvSpPr txBox="1"/>
          <p:nvPr/>
        </p:nvSpPr>
        <p:spPr>
          <a:xfrm>
            <a:off x="5889954" y="2678287"/>
            <a:ext cx="6031544" cy="17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2010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년에는 고령인구비율과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별다른 관계를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보이지 않으므로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영향력이 없었다고 판단되며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25000"/>
              </a:lnSpc>
            </a:pP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2017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년에도 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4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도시 전체에서 전반적으로 고령인구비율이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25000"/>
              </a:lnSpc>
            </a:pP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낮았기에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여전히 </a:t>
            </a:r>
            <a:r>
              <a:rPr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범죄율에</a:t>
            </a:r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별다른 영향력이 없다고 판단된다</a:t>
            </a:r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338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결론 및 시사점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아쉬운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AC16B-A5B5-41B9-82EA-9CA17AA10283}"/>
              </a:ext>
            </a:extLst>
          </p:cNvPr>
          <p:cNvSpPr txBox="1"/>
          <p:nvPr/>
        </p:nvSpPr>
        <p:spPr>
          <a:xfrm>
            <a:off x="2695096" y="1826878"/>
            <a:ext cx="6956904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제주도 </a:t>
            </a:r>
            <a:r>
              <a:rPr lang="ko-KR" altLang="en-US" sz="2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범죄율이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높은 이유에 대해 분석하고자 했으나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마이크로데이터 사용이 제한적이기 때문에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표본이 부족한 관계로 분석방법을 바꾸는 수 밖에 없었고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결과적으로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제주도를 포함한 </a:t>
            </a:r>
            <a:r>
              <a:rPr lang="ko-KR" altLang="en-US" sz="2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상위권 도시들과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제주도와 반대인 </a:t>
            </a:r>
            <a:r>
              <a:rPr lang="ko-KR" altLang="en-US" sz="2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범죄율</a:t>
            </a: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하위권 도시들 각각의 특징을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살펴보는 것으로 마무리하게 되었습니다</a:t>
            </a:r>
            <a:r>
              <a:rPr lang="en-US" altLang="ko-KR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91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188483-81D9-554B-82E3-854A8A41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15191" y="3479727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3205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32055" y="3754123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29931" y="36284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6625" y="1943100"/>
            <a:ext cx="5238750" cy="2971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0027" y="3192208"/>
            <a:ext cx="463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직무체험을 통해 느낀 점</a:t>
            </a:r>
            <a:endParaRPr lang="en-US" altLang="ko-KR" sz="32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9CF40A-5DAA-524C-B09E-48BFB5D0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188483-81D9-554B-82E3-854A8A41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17315" y="3604731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3205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3205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32053" y="375434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6625" y="1943100"/>
            <a:ext cx="5238750" cy="2971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4381" y="2921168"/>
            <a:ext cx="1983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Q&amp;A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9CF40A-5DAA-524C-B09E-48BFB5D0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6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188483-81D9-554B-82E3-854A8A416F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5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17316" y="3726312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3205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3205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3205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76625" y="1943100"/>
            <a:ext cx="5238750" cy="2971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5988" y="3075057"/>
            <a:ext cx="3360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THANK YOU!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9CF40A-5DAA-524C-B09E-48BFB5D0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매장에서의 소비자 물가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128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같은 품목이라 하더라도 여러 종류의 상품이 있기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적절한 상품을 표본으로 삼는 안목이 필요함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7" y="3529968"/>
            <a:ext cx="4155892" cy="128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가격표를 보고 진행하기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기간제 세일 </a:t>
            </a:r>
            <a:r>
              <a:rPr lang="en-US" altLang="ko-KR" dirty="0"/>
              <a:t>∙</a:t>
            </a:r>
            <a:r>
              <a:rPr lang="ko-KR" altLang="en-US" dirty="0"/>
              <a:t> 명절 특가 판매 등 가격변동요인을 놓치지 않고 기록해야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7F4F25-7BC2-3542-B673-6B2DD22ED0A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ADCED2-75DC-A544-9217-67D5CE3DF2D2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7D5BE5-7271-9F4D-8C48-C59ED03675CE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4107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rgbClr val="1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rgbClr val="32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200" y="217361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rgbClr val="10364A">
                      <a:alpha val="15000"/>
                    </a:srgbClr>
                  </a:solidFill>
                </a:ln>
                <a:solidFill>
                  <a:srgbClr val="0D324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현장 조사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714" y="66383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A40EB1-B911-7340-B707-72477257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1899F-802F-3747-8AD3-90CF02EB3F20}"/>
              </a:ext>
            </a:extLst>
          </p:cNvPr>
          <p:cNvSpPr txBox="1"/>
          <p:nvPr/>
        </p:nvSpPr>
        <p:spPr>
          <a:xfrm>
            <a:off x="6985417" y="1479649"/>
            <a:ext cx="4155891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∙ 시장에서의 소비자 물가 조사</a:t>
            </a:r>
            <a:endParaRPr kumimoji="1" lang="en-US" altLang="ko-KR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93776-28D4-824F-97C7-B2F663B3E00E}"/>
              </a:ext>
            </a:extLst>
          </p:cNvPr>
          <p:cNvSpPr txBox="1"/>
          <p:nvPr/>
        </p:nvSpPr>
        <p:spPr>
          <a:xfrm>
            <a:off x="6985417" y="2182653"/>
            <a:ext cx="4155891" cy="873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신뢰할 수 있는 조사 결과를 얻기 위해서 </a:t>
            </a:r>
            <a:r>
              <a:rPr kumimoji="1" lang="ko-KR" altLang="en-US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점포주와의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친밀도 형성이 중요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4850B-1D8D-4143-A40E-5F59DF597DE1}"/>
              </a:ext>
            </a:extLst>
          </p:cNvPr>
          <p:cNvSpPr txBox="1"/>
          <p:nvPr/>
        </p:nvSpPr>
        <p:spPr>
          <a:xfrm>
            <a:off x="6985417" y="3087058"/>
            <a:ext cx="4155892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판매하는 상품에 대한 별도의 정보가 적혀있지 않기 때문에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관련 지식을 사전에 알아둬야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7711C-22D2-8740-A25E-1709740C8414}"/>
              </a:ext>
            </a:extLst>
          </p:cNvPr>
          <p:cNvSpPr txBox="1"/>
          <p:nvPr/>
        </p:nvSpPr>
        <p:spPr>
          <a:xfrm>
            <a:off x="6985416" y="4407987"/>
            <a:ext cx="415589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점포별로 유동인구를 면밀히 관찰하여 각 품목에 적절한 점포를 선정해야 함</a:t>
            </a:r>
            <a:endParaRPr kumimoji="1"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F35184-7727-BA46-855F-A069E3638D1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479649"/>
            <a:ext cx="5760000" cy="432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F53E7-0945-5742-8EF8-1D76BFBE1F72}"/>
              </a:ext>
            </a:extLst>
          </p:cNvPr>
          <p:cNvSpPr/>
          <p:nvPr/>
        </p:nvSpPr>
        <p:spPr>
          <a:xfrm>
            <a:off x="468902" y="1311898"/>
            <a:ext cx="6082196" cy="4655502"/>
          </a:xfrm>
          <a:prstGeom prst="rect">
            <a:avLst/>
          </a:prstGeom>
          <a:noFill/>
          <a:ln w="381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F2D57-A4E2-0E4D-8779-99E9716BE382}"/>
              </a:ext>
            </a:extLst>
          </p:cNvPr>
          <p:cNvSpPr/>
          <p:nvPr/>
        </p:nvSpPr>
        <p:spPr>
          <a:xfrm>
            <a:off x="333719" y="1187059"/>
            <a:ext cx="6363296" cy="4917527"/>
          </a:xfrm>
          <a:prstGeom prst="rect">
            <a:avLst/>
          </a:prstGeom>
          <a:noFill/>
          <a:ln w="63500">
            <a:solidFill>
              <a:srgbClr val="408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6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09C0E3-BE03-D641-B369-555F52C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377"/>
            <a:ext cx="12192000" cy="469974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658" y="1081377"/>
            <a:ext cx="12191999" cy="4699747"/>
          </a:xfrm>
          <a:prstGeom prst="rect">
            <a:avLst/>
          </a:prstGeom>
          <a:solidFill>
            <a:srgbClr val="3777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3155088-87BD-1846-80A2-C82052EB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2" y="6347460"/>
            <a:ext cx="2011680" cy="51054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2CEF6BA7-7563-0147-822A-6202BFC6642B}"/>
              </a:ext>
            </a:extLst>
          </p:cNvPr>
          <p:cNvSpPr/>
          <p:nvPr/>
        </p:nvSpPr>
        <p:spPr>
          <a:xfrm>
            <a:off x="702126" y="1642580"/>
            <a:ext cx="10787745" cy="357421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8974AC-EC93-984F-8EA1-B87497B3AE88}"/>
              </a:ext>
            </a:extLst>
          </p:cNvPr>
          <p:cNvSpPr/>
          <p:nvPr/>
        </p:nvSpPr>
        <p:spPr>
          <a:xfrm>
            <a:off x="903221" y="1831315"/>
            <a:ext cx="10385554" cy="31967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0FAB7A9-5B20-394D-B9FF-1AC9DA7D64DA}"/>
              </a:ext>
            </a:extLst>
          </p:cNvPr>
          <p:cNvSpPr>
            <a:spLocks noChangeAspect="1"/>
          </p:cNvSpPr>
          <p:nvPr/>
        </p:nvSpPr>
        <p:spPr>
          <a:xfrm>
            <a:off x="1950889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7E875-8318-2343-B397-972588B63159}"/>
              </a:ext>
            </a:extLst>
          </p:cNvPr>
          <p:cNvSpPr txBox="1"/>
          <p:nvPr/>
        </p:nvSpPr>
        <p:spPr>
          <a:xfrm>
            <a:off x="2210330" y="4189812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소비자 물가 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1FAA8C-15FC-414D-8263-DB8251BBB805}"/>
              </a:ext>
            </a:extLst>
          </p:cNvPr>
          <p:cNvSpPr>
            <a:spLocks noChangeAspect="1"/>
          </p:cNvSpPr>
          <p:nvPr/>
        </p:nvSpPr>
        <p:spPr>
          <a:xfrm>
            <a:off x="8434165" y="2339577"/>
            <a:ext cx="1800000" cy="180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0288-D809-7149-BCB8-A4D0A4BDB760}"/>
              </a:ext>
            </a:extLst>
          </p:cNvPr>
          <p:cNvSpPr txBox="1"/>
          <p:nvPr/>
        </p:nvSpPr>
        <p:spPr>
          <a:xfrm>
            <a:off x="8621470" y="418981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서비스업 동향 조사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D920C-3207-6745-9118-05AA2C3EDDE4}"/>
              </a:ext>
            </a:extLst>
          </p:cNvPr>
          <p:cNvSpPr txBox="1"/>
          <p:nvPr/>
        </p:nvSpPr>
        <p:spPr>
          <a:xfrm>
            <a:off x="4734230" y="373943"/>
            <a:ext cx="272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lang="ko-KR" altLang="en-US" sz="2800" b="1" dirty="0">
                <a:solidFill>
                  <a:srgbClr val="37779F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현장 조사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0518E5-4761-5B4E-943B-0C70D0F445ED}"/>
              </a:ext>
            </a:extLst>
          </p:cNvPr>
          <p:cNvSpPr>
            <a:spLocks noChangeAspect="1"/>
          </p:cNvSpPr>
          <p:nvPr/>
        </p:nvSpPr>
        <p:spPr>
          <a:xfrm>
            <a:off x="4785639" y="1946811"/>
            <a:ext cx="2520000" cy="2520000"/>
          </a:xfrm>
          <a:prstGeom prst="ellipse">
            <a:avLst/>
          </a:prstGeom>
          <a:solidFill>
            <a:srgbClr val="0028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24A2D-E3E2-DC49-B343-B2A22807091A}"/>
              </a:ext>
            </a:extLst>
          </p:cNvPr>
          <p:cNvSpPr txBox="1"/>
          <p:nvPr/>
        </p:nvSpPr>
        <p:spPr>
          <a:xfrm>
            <a:off x="5075663" y="4466811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농어가 현장조사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52E449-A21E-AC46-B1EE-D17F3D3C7D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29" y="2873817"/>
            <a:ext cx="731520" cy="731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5DC43F-504E-1D42-9DAF-E37513CA07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0" y="2508058"/>
            <a:ext cx="1461599" cy="14615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D58A7C-A0C3-024A-83FF-EF459245AD3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05" y="2873817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</TotalTime>
  <Words>2095</Words>
  <Application>Microsoft Macintosh PowerPoint</Application>
  <PresentationFormat>와이드스크린</PresentationFormat>
  <Paragraphs>551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0" baseType="lpstr">
      <vt:lpstr>Nanum Gothic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가재협</cp:lastModifiedBy>
  <cp:revision>234</cp:revision>
  <dcterms:created xsi:type="dcterms:W3CDTF">2017-06-11T11:27:08Z</dcterms:created>
  <dcterms:modified xsi:type="dcterms:W3CDTF">2020-06-02T13:04:33Z</dcterms:modified>
</cp:coreProperties>
</file>